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  <p:sldMasterId id="2147483710" r:id="rId5"/>
  </p:sldMasterIdLst>
  <p:notesMasterIdLst>
    <p:notesMasterId r:id="rId57"/>
  </p:notesMasterIdLst>
  <p:sldIdLst>
    <p:sldId id="440" r:id="rId6"/>
    <p:sldId id="290" r:id="rId7"/>
    <p:sldId id="263" r:id="rId8"/>
    <p:sldId id="264" r:id="rId9"/>
    <p:sldId id="266" r:id="rId10"/>
    <p:sldId id="291" r:id="rId11"/>
    <p:sldId id="441" r:id="rId12"/>
    <p:sldId id="442" r:id="rId13"/>
    <p:sldId id="443" r:id="rId14"/>
    <p:sldId id="444" r:id="rId15"/>
    <p:sldId id="445" r:id="rId16"/>
    <p:sldId id="459" r:id="rId17"/>
    <p:sldId id="460" r:id="rId18"/>
    <p:sldId id="381" r:id="rId19"/>
    <p:sldId id="428" r:id="rId20"/>
    <p:sldId id="447" r:id="rId21"/>
    <p:sldId id="448" r:id="rId22"/>
    <p:sldId id="449" r:id="rId23"/>
    <p:sldId id="450" r:id="rId24"/>
    <p:sldId id="451" r:id="rId25"/>
    <p:sldId id="452" r:id="rId26"/>
    <p:sldId id="453" r:id="rId27"/>
    <p:sldId id="454" r:id="rId28"/>
    <p:sldId id="455" r:id="rId29"/>
    <p:sldId id="461" r:id="rId30"/>
    <p:sldId id="462" r:id="rId31"/>
    <p:sldId id="463" r:id="rId32"/>
    <p:sldId id="464" r:id="rId33"/>
    <p:sldId id="465" r:id="rId34"/>
    <p:sldId id="466" r:id="rId35"/>
    <p:sldId id="467" r:id="rId36"/>
    <p:sldId id="468" r:id="rId37"/>
    <p:sldId id="469" r:id="rId38"/>
    <p:sldId id="470" r:id="rId39"/>
    <p:sldId id="456" r:id="rId40"/>
    <p:sldId id="457" r:id="rId41"/>
    <p:sldId id="458" r:id="rId42"/>
    <p:sldId id="446" r:id="rId43"/>
    <p:sldId id="429" r:id="rId44"/>
    <p:sldId id="430" r:id="rId45"/>
    <p:sldId id="384" r:id="rId46"/>
    <p:sldId id="385" r:id="rId47"/>
    <p:sldId id="432" r:id="rId48"/>
    <p:sldId id="436" r:id="rId49"/>
    <p:sldId id="439" r:id="rId50"/>
    <p:sldId id="433" r:id="rId51"/>
    <p:sldId id="435" r:id="rId52"/>
    <p:sldId id="296" r:id="rId53"/>
    <p:sldId id="310" r:id="rId54"/>
    <p:sldId id="298" r:id="rId55"/>
    <p:sldId id="261" r:id="rId56"/>
  </p:sldIdLst>
  <p:sldSz cx="9144000" cy="6858000" type="screen4x3"/>
  <p:notesSz cx="6858000" cy="9144000"/>
  <p:custDataLst>
    <p:tags r:id="rId5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C92"/>
    <a:srgbClr val="190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553" autoAdjust="0"/>
    <p:restoredTop sz="93466" autoAdjust="0"/>
  </p:normalViewPr>
  <p:slideViewPr>
    <p:cSldViewPr>
      <p:cViewPr varScale="1">
        <p:scale>
          <a:sx n="69" d="100"/>
          <a:sy n="69" d="100"/>
        </p:scale>
        <p:origin x="-99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4496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tags" Target="tags/tag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notesMaster" Target="notesMasters/notesMaster1.xml"/><Relationship Id="rId61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6/13/2020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712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83291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5052223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2044094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7837312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160537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21811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92533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98653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8096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919188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330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49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51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80F01F-3AE7-4ED1-B13F-76A3E63B1B6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8114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6E2A3-5BA8-4273-8EA4-9F1C6414E1B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96362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548E0-F580-4549-A45D-5A9BDB9AD73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5000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37FB5-8BAA-4C20-B724-75DBE9B3938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77464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B6BE45-3590-41CF-9F21-73B7B591BC1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43051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AB311-EF16-41E3-9640-125CC620D84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21802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189B0-02B9-4442-871B-8F2955676C6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1808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BC2D5-F3D2-4215-9B11-B6B81BB8523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90553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B414A-A714-4BFB-BFCF-DDF76491E57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46777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275AD-5C62-4E83-851B-F0C6E16AD0A8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06303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AA14E-C0F3-47B6-8F2A-12E0659272A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98151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E5A992-76E3-4B0B-B417-AC492463DA9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78205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899103-0447-4032-8018-13FEF82B9A5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474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slideLayout" Target="../slideLayouts/slideLayout59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</a:endParaRP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2648809-5EF9-4424-A5D4-43601565F1C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088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5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emf"/><Relationship Id="rId4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=""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4">
            <a:extLst>
              <a:ext uri="{FF2B5EF4-FFF2-40B4-BE49-F238E27FC236}">
                <a16:creationId xmlns=""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50638"/>
            <a:ext cx="5715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NGUYỄN PHƯƠNG HÀ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=""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332378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=""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114300" y="4031466"/>
            <a:ext cx="8915400" cy="1168400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81. </a:t>
            </a:r>
            <a:r>
              <a:rPr lang="vi-VN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ÔN TẬP CHƯƠNG </a:t>
            </a:r>
            <a:r>
              <a:rPr lang="vi-VN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XI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=""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76200" y="1371600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685799" y="199866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790530" y="1413888"/>
            <a:ext cx="321273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255588" y="13890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625225" y="2365400"/>
            <a:ext cx="815975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1.1. Kim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 Box 15">
            <a:extLst>
              <a:ext uri="{FF2B5EF4-FFF2-40B4-BE49-F238E27FC236}">
                <a16:creationId xmlns=""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525" y="3368630"/>
            <a:ext cx="8499475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1.2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Kim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KL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7" name="Group 7">
            <a:extLst>
              <a:ext uri="{FF2B5EF4-FFF2-40B4-BE49-F238E27FC236}">
                <a16:creationId xmlns=""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76200" y="5278437"/>
            <a:ext cx="762000" cy="665163"/>
            <a:chOff x="3174" y="2656"/>
            <a:chExt cx="1549" cy="1351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48" name="AutoShape 8">
              <a:extLst>
                <a:ext uri="{FF2B5EF4-FFF2-40B4-BE49-F238E27FC236}">
                  <a16:creationId xmlns=""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9" name="AutoShape 9">
              <a:extLst>
                <a:ext uri="{FF2B5EF4-FFF2-40B4-BE49-F238E27FC236}">
                  <a16:creationId xmlns=""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0" name="AutoShape 10">
              <a:extLst>
                <a:ext uri="{FF2B5EF4-FFF2-40B4-BE49-F238E27FC236}">
                  <a16:creationId xmlns=""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2" name="Text Box 15">
            <a:extLst>
              <a:ext uri="{FF2B5EF4-FFF2-40B4-BE49-F238E27FC236}">
                <a16:creationId xmlns=""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690" y="5283200"/>
            <a:ext cx="5276309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3" name="Text Box 16">
            <a:extLst>
              <a:ext uri="{FF2B5EF4-FFF2-40B4-BE49-F238E27FC236}">
                <a16:creationId xmlns=""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8354" y="52959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" name="Picture 27" descr="Hoja Carta2">
            <a:extLst>
              <a:ext uri="{FF2B5EF4-FFF2-40B4-BE49-F238E27FC236}">
                <a16:creationId xmlns=""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=""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013675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5" name="Line 11">
            <a:extLst>
              <a:ext uri="{FF2B5EF4-FFF2-40B4-BE49-F238E27FC236}">
                <a16:creationId xmlns=""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3970549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6" name="Line 11">
            <a:extLst>
              <a:ext uri="{FF2B5EF4-FFF2-40B4-BE49-F238E27FC236}">
                <a16:creationId xmlns=""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5900023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8" name="Text Box 15">
            <a:extLst>
              <a:ext uri="{FF2B5EF4-FFF2-40B4-BE49-F238E27FC236}">
                <a16:creationId xmlns="" xmlns:a16="http://schemas.microsoft.com/office/drawing/2014/main" id="{9F73CCFD-59A4-4F67-A8D7-F2B83C61A2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799" y="4317425"/>
            <a:ext cx="5788391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1.3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Line 11">
            <a:extLst>
              <a:ext uri="{FF2B5EF4-FFF2-40B4-BE49-F238E27FC236}">
                <a16:creationId xmlns="" xmlns:a16="http://schemas.microsoft.com/office/drawing/2014/main" id="{4E1C0398-197F-4CDF-BDB5-69B179F48B5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1999" y="4942020"/>
            <a:ext cx="8077201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28600" y="1420742"/>
            <a:ext cx="86106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Hệ thống được những kiến thức về tính chất, điều chế kim loại kiềm, kiềm thổ và nhôm.</a:t>
            </a:r>
            <a:endParaRPr lang="vi-VN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=""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738928"/>
            <a:ext cx="883920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được PTHH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iải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được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 kiềm, kiềm thổ và nhôm</a:t>
            </a: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0836" y="1287124"/>
            <a:ext cx="91440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600" b="1" dirty="0" smtClean="0">
                <a:solidFill>
                  <a:srgbClr val="C00000"/>
                </a:solidFill>
              </a:rPr>
              <a:t>1.1. </a:t>
            </a:r>
            <a:r>
              <a:rPr lang="en-US" sz="2600" b="1" dirty="0" err="1">
                <a:solidFill>
                  <a:srgbClr val="C00000"/>
                </a:solidFill>
              </a:rPr>
              <a:t>Các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đơn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chất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kim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loại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phân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nhóm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chính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nhóm</a:t>
            </a:r>
            <a:r>
              <a:rPr lang="en-US" sz="2600" b="1" dirty="0">
                <a:solidFill>
                  <a:srgbClr val="C00000"/>
                </a:solidFill>
              </a:rPr>
              <a:t> I, II, III </a:t>
            </a:r>
          </a:p>
        </p:txBody>
      </p:sp>
      <p:sp>
        <p:nvSpPr>
          <p:cNvPr id="2057" name="Line 9"/>
          <p:cNvSpPr>
            <a:spLocks noChangeShapeType="1"/>
          </p:cNvSpPr>
          <p:nvPr/>
        </p:nvSpPr>
        <p:spPr bwMode="auto">
          <a:xfrm>
            <a:off x="-41564" y="18205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b="1"/>
          </a:p>
        </p:txBody>
      </p:sp>
      <p:sp>
        <p:nvSpPr>
          <p:cNvPr id="2066" name="Line 18"/>
          <p:cNvSpPr>
            <a:spLocks noChangeShapeType="1"/>
          </p:cNvSpPr>
          <p:nvPr/>
        </p:nvSpPr>
        <p:spPr bwMode="auto">
          <a:xfrm>
            <a:off x="-41564" y="28873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34636" y="2049124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Nguyên tố</a:t>
            </a:r>
          </a:p>
        </p:txBody>
      </p:sp>
      <p:sp>
        <p:nvSpPr>
          <p:cNvPr id="2069" name="Text Box 21"/>
          <p:cNvSpPr txBox="1">
            <a:spLocks noChangeArrowheads="1"/>
          </p:cNvSpPr>
          <p:nvPr/>
        </p:nvSpPr>
        <p:spPr bwMode="auto">
          <a:xfrm>
            <a:off x="1863436" y="1896724"/>
            <a:ext cx="2514600" cy="877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IA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 dirty="0"/>
              <a:t>Li, Na, K, </a:t>
            </a:r>
            <a:r>
              <a:rPr lang="en-US" sz="1800" b="1" dirty="0" err="1"/>
              <a:t>Rb</a:t>
            </a:r>
            <a:r>
              <a:rPr lang="en-US" sz="1800" b="1" dirty="0"/>
              <a:t>, Cs, </a:t>
            </a:r>
            <a:r>
              <a:rPr lang="en-US" sz="1800" b="1" dirty="0" err="1"/>
              <a:t>Fr</a:t>
            </a:r>
            <a:endParaRPr lang="en-US" sz="1800" b="1" dirty="0"/>
          </a:p>
        </p:txBody>
      </p:sp>
      <p:sp>
        <p:nvSpPr>
          <p:cNvPr id="2070" name="Text Box 22"/>
          <p:cNvSpPr txBox="1">
            <a:spLocks noChangeArrowheads="1"/>
          </p:cNvSpPr>
          <p:nvPr/>
        </p:nvSpPr>
        <p:spPr bwMode="auto">
          <a:xfrm>
            <a:off x="4378036" y="1896724"/>
            <a:ext cx="28194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IIA</a:t>
            </a:r>
          </a:p>
          <a:p>
            <a:pPr eaLnBrk="1" hangingPunct="1">
              <a:spcBef>
                <a:spcPct val="50000"/>
              </a:spcBef>
            </a:pPr>
            <a:r>
              <a:rPr lang="en-US" sz="1800" b="1" dirty="0"/>
              <a:t>Be, Mg, </a:t>
            </a:r>
            <a:r>
              <a:rPr lang="en-US" sz="1800" b="1" dirty="0" err="1"/>
              <a:t>Ca</a:t>
            </a:r>
            <a:r>
              <a:rPr lang="en-US" sz="1800" b="1" dirty="0"/>
              <a:t>, </a:t>
            </a:r>
            <a:r>
              <a:rPr lang="en-US" sz="1800" b="1" dirty="0" err="1"/>
              <a:t>Sr</a:t>
            </a:r>
            <a:r>
              <a:rPr lang="en-US" sz="1800" b="1" dirty="0"/>
              <a:t>, Ba, Ra</a:t>
            </a:r>
          </a:p>
        </p:txBody>
      </p:sp>
      <p:sp>
        <p:nvSpPr>
          <p:cNvPr id="2071" name="Text Box 23"/>
          <p:cNvSpPr txBox="1">
            <a:spLocks noChangeArrowheads="1"/>
          </p:cNvSpPr>
          <p:nvPr/>
        </p:nvSpPr>
        <p:spPr bwMode="auto">
          <a:xfrm>
            <a:off x="7045036" y="1896724"/>
            <a:ext cx="1905000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Nhôm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1800" b="1"/>
              <a:t>Al</a:t>
            </a:r>
          </a:p>
        </p:txBody>
      </p:sp>
      <p:sp>
        <p:nvSpPr>
          <p:cNvPr id="2072" name="Text Box 24"/>
          <p:cNvSpPr txBox="1">
            <a:spLocks noChangeArrowheads="1"/>
          </p:cNvSpPr>
          <p:nvPr/>
        </p:nvSpPr>
        <p:spPr bwMode="auto">
          <a:xfrm>
            <a:off x="-41564" y="2963524"/>
            <a:ext cx="1905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1. </a:t>
            </a:r>
            <a:r>
              <a:rPr lang="en-US" b="1" dirty="0" err="1">
                <a:solidFill>
                  <a:srgbClr val="0C0C92"/>
                </a:solidFill>
              </a:rPr>
              <a:t>Cấu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hình</a:t>
            </a:r>
            <a:r>
              <a:rPr lang="en-US" b="1" dirty="0">
                <a:solidFill>
                  <a:srgbClr val="0C0C92"/>
                </a:solidFill>
              </a:rPr>
              <a:t> electron</a:t>
            </a:r>
          </a:p>
        </p:txBody>
      </p:sp>
      <p:sp>
        <p:nvSpPr>
          <p:cNvPr id="2073" name="Text Box 25"/>
          <p:cNvSpPr txBox="1">
            <a:spLocks noChangeArrowheads="1"/>
          </p:cNvSpPr>
          <p:nvPr/>
        </p:nvSpPr>
        <p:spPr bwMode="auto">
          <a:xfrm>
            <a:off x="2015836" y="297939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[</a:t>
            </a:r>
            <a:r>
              <a:rPr lang="en-US" dirty="0" err="1"/>
              <a:t>Kh</a:t>
            </a:r>
            <a:r>
              <a:rPr lang="en-US" dirty="0" smtClean="0"/>
              <a:t>] ns</a:t>
            </a:r>
            <a:r>
              <a:rPr lang="en-US" baseline="30000" dirty="0" smtClean="0"/>
              <a:t>1</a:t>
            </a:r>
            <a:r>
              <a:rPr lang="en-US" dirty="0">
                <a:cs typeface="Arial" charset="0"/>
              </a:rPr>
              <a:t>→ </a:t>
            </a:r>
            <a:r>
              <a:rPr lang="en-US" dirty="0" err="1">
                <a:cs typeface="Arial" charset="0"/>
              </a:rPr>
              <a:t>c</a:t>
            </a:r>
            <a:r>
              <a:rPr lang="en-US" dirty="0" err="1"/>
              <a:t>ó</a:t>
            </a:r>
            <a:r>
              <a:rPr lang="en-US" dirty="0"/>
              <a:t> 1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</a:p>
        </p:txBody>
      </p:sp>
      <p:sp>
        <p:nvSpPr>
          <p:cNvPr id="2076" name="Text Box 28"/>
          <p:cNvSpPr txBox="1">
            <a:spLocks noChangeArrowheads="1"/>
          </p:cNvSpPr>
          <p:nvPr/>
        </p:nvSpPr>
        <p:spPr bwMode="auto">
          <a:xfrm>
            <a:off x="4530436" y="2963524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dirty="0"/>
              <a:t>[</a:t>
            </a:r>
            <a:r>
              <a:rPr lang="en-US" dirty="0" err="1"/>
              <a:t>Kh</a:t>
            </a:r>
            <a:r>
              <a:rPr lang="en-US" dirty="0" smtClean="0"/>
              <a:t>] ns</a:t>
            </a:r>
            <a:r>
              <a:rPr lang="en-US" baseline="30000" dirty="0" smtClean="0"/>
              <a:t>2 </a:t>
            </a:r>
            <a:r>
              <a:rPr lang="en-US" dirty="0"/>
              <a:t>→ </a:t>
            </a:r>
            <a:r>
              <a:rPr lang="en-US" dirty="0" err="1"/>
              <a:t>có</a:t>
            </a:r>
            <a:r>
              <a:rPr lang="en-US" dirty="0"/>
              <a:t> 2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endParaRPr lang="en-US" dirty="0"/>
          </a:p>
        </p:txBody>
      </p:sp>
      <p:sp>
        <p:nvSpPr>
          <p:cNvPr id="2077" name="Text Box 29"/>
          <p:cNvSpPr txBox="1">
            <a:spLocks noChangeArrowheads="1"/>
          </p:cNvSpPr>
          <p:nvPr/>
        </p:nvSpPr>
        <p:spPr bwMode="auto">
          <a:xfrm>
            <a:off x="6816436" y="2963524"/>
            <a:ext cx="2286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  [</a:t>
            </a:r>
            <a:r>
              <a:rPr lang="en-US" dirty="0" err="1"/>
              <a:t>Kh</a:t>
            </a:r>
            <a:r>
              <a:rPr lang="en-US" dirty="0"/>
              <a:t>] </a:t>
            </a:r>
            <a:r>
              <a:rPr lang="en-US" dirty="0" smtClean="0"/>
              <a:t>3s</a:t>
            </a:r>
            <a:r>
              <a:rPr lang="en-US" baseline="30000" dirty="0" smtClean="0"/>
              <a:t>2</a:t>
            </a:r>
            <a:r>
              <a:rPr lang="en-US" dirty="0" smtClean="0"/>
              <a:t>3p</a:t>
            </a:r>
            <a:r>
              <a:rPr lang="en-US" baseline="30000" dirty="0" smtClean="0"/>
              <a:t>1</a:t>
            </a:r>
            <a:r>
              <a:rPr lang="en-US" dirty="0">
                <a:cs typeface="Arial" charset="0"/>
              </a:rPr>
              <a:t>→ </a:t>
            </a:r>
            <a:r>
              <a:rPr lang="en-US" dirty="0" smtClean="0">
                <a:cs typeface="Arial" charset="0"/>
              </a:rPr>
              <a:t>    </a:t>
            </a:r>
            <a:r>
              <a:rPr lang="en-US" dirty="0" err="1" smtClean="0">
                <a:cs typeface="Arial" charset="0"/>
              </a:rPr>
              <a:t>c</a:t>
            </a:r>
            <a:r>
              <a:rPr lang="en-US" dirty="0" err="1" smtClean="0"/>
              <a:t>ó</a:t>
            </a:r>
            <a:r>
              <a:rPr lang="en-US" dirty="0" smtClean="0"/>
              <a:t> </a:t>
            </a:r>
            <a:r>
              <a:rPr lang="en-US" dirty="0"/>
              <a:t>3 electron                   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endParaRPr lang="en-US" dirty="0"/>
          </a:p>
        </p:txBody>
      </p:sp>
      <p:sp>
        <p:nvSpPr>
          <p:cNvPr id="2078" name="Line 30"/>
          <p:cNvSpPr>
            <a:spLocks noChangeShapeType="1"/>
          </p:cNvSpPr>
          <p:nvPr/>
        </p:nvSpPr>
        <p:spPr bwMode="auto">
          <a:xfrm>
            <a:off x="-41564" y="4182724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79" name="Text Box 31"/>
          <p:cNvSpPr txBox="1">
            <a:spLocks noChangeArrowheads="1"/>
          </p:cNvSpPr>
          <p:nvPr/>
        </p:nvSpPr>
        <p:spPr bwMode="auto">
          <a:xfrm>
            <a:off x="-41564" y="4258924"/>
            <a:ext cx="1905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2. </a:t>
            </a:r>
            <a:r>
              <a:rPr lang="en-US" b="1" dirty="0" err="1">
                <a:solidFill>
                  <a:srgbClr val="0C0C92"/>
                </a:solidFill>
              </a:rPr>
              <a:t>Tính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chất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smtClean="0">
                <a:solidFill>
                  <a:srgbClr val="0C0C92"/>
                </a:solidFill>
              </a:rPr>
              <a:t> </a:t>
            </a:r>
            <a:r>
              <a:rPr lang="en-US" b="1" dirty="0" err="1" smtClean="0">
                <a:solidFill>
                  <a:srgbClr val="0C0C92"/>
                </a:solidFill>
              </a:rPr>
              <a:t>hóa</a:t>
            </a:r>
            <a:r>
              <a:rPr lang="en-US" b="1" dirty="0" smtClean="0">
                <a:solidFill>
                  <a:srgbClr val="0C0C92"/>
                </a:solidFill>
              </a:rPr>
              <a:t> </a:t>
            </a:r>
            <a:r>
              <a:rPr lang="en-US" b="1" dirty="0" err="1" smtClean="0">
                <a:solidFill>
                  <a:srgbClr val="0C0C92"/>
                </a:solidFill>
              </a:rPr>
              <a:t>học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2084" name="Line 36"/>
          <p:cNvSpPr>
            <a:spLocks noChangeShapeType="1"/>
          </p:cNvSpPr>
          <p:nvPr/>
        </p:nvSpPr>
        <p:spPr bwMode="auto">
          <a:xfrm flipH="1">
            <a:off x="0" y="1820524"/>
            <a:ext cx="34636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5" name="Line 37"/>
          <p:cNvSpPr>
            <a:spLocks noChangeShapeType="1"/>
          </p:cNvSpPr>
          <p:nvPr/>
        </p:nvSpPr>
        <p:spPr bwMode="auto">
          <a:xfrm>
            <a:off x="18634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6" name="Line 38"/>
          <p:cNvSpPr>
            <a:spLocks noChangeShapeType="1"/>
          </p:cNvSpPr>
          <p:nvPr/>
        </p:nvSpPr>
        <p:spPr bwMode="auto">
          <a:xfrm>
            <a:off x="44542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7" name="Line 39"/>
          <p:cNvSpPr>
            <a:spLocks noChangeShapeType="1"/>
          </p:cNvSpPr>
          <p:nvPr/>
        </p:nvSpPr>
        <p:spPr bwMode="auto">
          <a:xfrm flipH="1">
            <a:off x="6890818" y="1820524"/>
            <a:ext cx="1817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88" name="Line 40"/>
          <p:cNvSpPr>
            <a:spLocks noChangeShapeType="1"/>
          </p:cNvSpPr>
          <p:nvPr/>
        </p:nvSpPr>
        <p:spPr bwMode="auto">
          <a:xfrm>
            <a:off x="9102436" y="1820524"/>
            <a:ext cx="0" cy="4211466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25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1714416" y="384847"/>
            <a:ext cx="5479640" cy="76944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4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nhớ</a:t>
            </a:r>
            <a:endParaRPr lang="en-US" sz="4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Rounded Rectangle 2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1939636" y="4200942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dirty="0"/>
              <a:t>M  -  1e</a:t>
            </a:r>
            <a:r>
              <a:rPr lang="en-US" dirty="0">
                <a:cs typeface="Arial" charset="0"/>
              </a:rPr>
              <a:t>→ M</a:t>
            </a:r>
            <a:r>
              <a:rPr lang="en-US" baseline="30000" dirty="0">
                <a:cs typeface="Arial" charset="0"/>
              </a:rPr>
              <a:t>+</a:t>
            </a:r>
            <a:r>
              <a:rPr lang="en-US" dirty="0"/>
              <a:t> </a:t>
            </a:r>
          </a:p>
        </p:txBody>
      </p:sp>
      <p:sp>
        <p:nvSpPr>
          <p:cNvPr id="33" name="Text Box 19"/>
          <p:cNvSpPr txBox="1">
            <a:spLocks noChangeArrowheads="1"/>
          </p:cNvSpPr>
          <p:nvPr/>
        </p:nvSpPr>
        <p:spPr bwMode="auto">
          <a:xfrm>
            <a:off x="4509654" y="4277664"/>
            <a:ext cx="232756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 -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  (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KLK </a:t>
            </a:r>
            <a:r>
              <a:rPr lang="en-US" dirty="0" smtClean="0"/>
              <a:t>IA)                          R  </a:t>
            </a:r>
            <a:r>
              <a:rPr lang="en-US" dirty="0"/>
              <a:t>-  2e </a:t>
            </a:r>
            <a:r>
              <a:rPr lang="en-US" dirty="0">
                <a:cs typeface="Arial" charset="0"/>
              </a:rPr>
              <a:t>→  R</a:t>
            </a:r>
            <a:r>
              <a:rPr lang="en-US" baseline="30000" dirty="0">
                <a:cs typeface="Arial" charset="0"/>
              </a:rPr>
              <a:t>2+</a:t>
            </a:r>
            <a:endParaRPr lang="en-US" dirty="0">
              <a:cs typeface="Arial" charset="0"/>
            </a:endParaRPr>
          </a:p>
        </p:txBody>
      </p:sp>
      <p:sp>
        <p:nvSpPr>
          <p:cNvPr id="34" name="Text Box 20"/>
          <p:cNvSpPr txBox="1">
            <a:spLocks noChangeArrowheads="1"/>
          </p:cNvSpPr>
          <p:nvPr/>
        </p:nvSpPr>
        <p:spPr bwMode="auto">
          <a:xfrm>
            <a:off x="6899563" y="4277664"/>
            <a:ext cx="2355273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khử</a:t>
            </a:r>
            <a:r>
              <a:rPr lang="en-US" dirty="0"/>
              <a:t> </a:t>
            </a:r>
            <a:r>
              <a:rPr lang="en-US" dirty="0" err="1"/>
              <a:t>mạnh</a:t>
            </a:r>
            <a:r>
              <a:rPr lang="en-US" dirty="0"/>
              <a:t> (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smtClean="0"/>
              <a:t>KL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smtClean="0"/>
              <a:t>IA,IIA)</a:t>
            </a:r>
            <a:endParaRPr lang="en-US" dirty="0"/>
          </a:p>
          <a:p>
            <a:pPr eaLnBrk="1" hangingPunct="1">
              <a:spcBef>
                <a:spcPct val="50000"/>
              </a:spcBef>
            </a:pPr>
            <a:r>
              <a:rPr lang="en-US" dirty="0"/>
              <a:t> Al - 3e </a:t>
            </a:r>
            <a:r>
              <a:rPr lang="en-US" dirty="0">
                <a:cs typeface="Arial" charset="0"/>
              </a:rPr>
              <a:t>→  Al</a:t>
            </a:r>
            <a:r>
              <a:rPr lang="en-US" baseline="30000" dirty="0">
                <a:cs typeface="Arial" charset="0"/>
              </a:rPr>
              <a:t>3+</a:t>
            </a:r>
          </a:p>
        </p:txBody>
      </p:sp>
    </p:spTree>
    <p:extLst>
      <p:ext uri="{BB962C8B-B14F-4D97-AF65-F5344CB8AC3E}">
        <p14:creationId xmlns:p14="http://schemas.microsoft.com/office/powerpoint/2010/main" val="349656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2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2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2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2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2" grpId="0"/>
      <p:bldP spid="2073" grpId="0"/>
      <p:bldP spid="2076" grpId="0"/>
      <p:bldP spid="2077" grpId="0"/>
      <p:bldP spid="2078" grpId="0" animBg="1"/>
      <p:bldP spid="2079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Line 5"/>
          <p:cNvSpPr>
            <a:spLocks noChangeShapeType="1"/>
          </p:cNvSpPr>
          <p:nvPr/>
        </p:nvSpPr>
        <p:spPr bwMode="auto">
          <a:xfrm>
            <a:off x="0" y="2286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099" name="Line 6"/>
          <p:cNvSpPr>
            <a:spLocks noChangeShapeType="1"/>
          </p:cNvSpPr>
          <p:nvPr/>
        </p:nvSpPr>
        <p:spPr bwMode="auto">
          <a:xfrm>
            <a:off x="76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0" name="Line 7"/>
          <p:cNvSpPr>
            <a:spLocks noChangeShapeType="1"/>
          </p:cNvSpPr>
          <p:nvPr/>
        </p:nvSpPr>
        <p:spPr bwMode="auto">
          <a:xfrm>
            <a:off x="18288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1" name="Line 8"/>
          <p:cNvSpPr>
            <a:spLocks noChangeShapeType="1"/>
          </p:cNvSpPr>
          <p:nvPr/>
        </p:nvSpPr>
        <p:spPr bwMode="auto">
          <a:xfrm>
            <a:off x="4267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2" name="Line 9"/>
          <p:cNvSpPr>
            <a:spLocks noChangeShapeType="1"/>
          </p:cNvSpPr>
          <p:nvPr/>
        </p:nvSpPr>
        <p:spPr bwMode="auto">
          <a:xfrm>
            <a:off x="69342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3" name="Line 10"/>
          <p:cNvSpPr>
            <a:spLocks noChangeShapeType="1"/>
          </p:cNvSpPr>
          <p:nvPr/>
        </p:nvSpPr>
        <p:spPr bwMode="auto">
          <a:xfrm>
            <a:off x="9067800" y="2286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4" name="Line 11"/>
          <p:cNvSpPr>
            <a:spLocks noChangeShapeType="1"/>
          </p:cNvSpPr>
          <p:nvPr/>
        </p:nvSpPr>
        <p:spPr bwMode="auto">
          <a:xfrm>
            <a:off x="0" y="12192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105" name="Text Box 12"/>
          <p:cNvSpPr txBox="1">
            <a:spLocks noChangeArrowheads="1"/>
          </p:cNvSpPr>
          <p:nvPr/>
        </p:nvSpPr>
        <p:spPr bwMode="auto">
          <a:xfrm>
            <a:off x="152400" y="4572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b="1" dirty="0"/>
          </a:p>
        </p:txBody>
      </p:sp>
      <p:sp>
        <p:nvSpPr>
          <p:cNvPr id="4106" name="Text Box 13"/>
          <p:cNvSpPr txBox="1">
            <a:spLocks noChangeArrowheads="1"/>
          </p:cNvSpPr>
          <p:nvPr/>
        </p:nvSpPr>
        <p:spPr bwMode="auto">
          <a:xfrm>
            <a:off x="1828800" y="334963"/>
            <a:ext cx="2514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KL </a:t>
            </a:r>
            <a:r>
              <a:rPr lang="en-US" b="1" dirty="0" err="1">
                <a:solidFill>
                  <a:srgbClr val="C00000"/>
                </a:solidFill>
              </a:rPr>
              <a:t>nhóm</a:t>
            </a:r>
            <a:r>
              <a:rPr lang="en-US" b="1" dirty="0">
                <a:solidFill>
                  <a:srgbClr val="C00000"/>
                </a:solidFill>
              </a:rPr>
              <a:t> IA</a:t>
            </a:r>
          </a:p>
          <a:p>
            <a:pPr algn="ctr" eaLnBrk="1" hangingPunct="1"/>
            <a:r>
              <a:rPr lang="en-US" sz="1800" b="1" dirty="0">
                <a:solidFill>
                  <a:srgbClr val="C00000"/>
                </a:solidFill>
              </a:rPr>
              <a:t>Li, Na, K, </a:t>
            </a:r>
            <a:r>
              <a:rPr lang="en-US" sz="1800" b="1" dirty="0" err="1">
                <a:solidFill>
                  <a:srgbClr val="C00000"/>
                </a:solidFill>
              </a:rPr>
              <a:t>Rb</a:t>
            </a:r>
            <a:r>
              <a:rPr lang="en-US" sz="1800" b="1" dirty="0">
                <a:solidFill>
                  <a:srgbClr val="C00000"/>
                </a:solidFill>
              </a:rPr>
              <a:t>, Cs, </a:t>
            </a:r>
            <a:r>
              <a:rPr lang="en-US" sz="1800" b="1" dirty="0" err="1">
                <a:solidFill>
                  <a:srgbClr val="C00000"/>
                </a:solidFill>
              </a:rPr>
              <a:t>Fr</a:t>
            </a:r>
            <a:endParaRPr lang="en-US" sz="1800" b="1" dirty="0">
              <a:solidFill>
                <a:srgbClr val="C00000"/>
              </a:solidFill>
            </a:endParaRPr>
          </a:p>
        </p:txBody>
      </p:sp>
      <p:sp>
        <p:nvSpPr>
          <p:cNvPr id="4107" name="Text Box 15"/>
          <p:cNvSpPr txBox="1">
            <a:spLocks noChangeArrowheads="1"/>
          </p:cNvSpPr>
          <p:nvPr/>
        </p:nvSpPr>
        <p:spPr bwMode="auto">
          <a:xfrm>
            <a:off x="4343400" y="334963"/>
            <a:ext cx="2590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b="1" dirty="0" smtClean="0">
                <a:solidFill>
                  <a:srgbClr val="C00000"/>
                </a:solidFill>
              </a:rPr>
              <a:t>KL </a:t>
            </a:r>
            <a:r>
              <a:rPr lang="en-US" b="1" dirty="0" err="1">
                <a:solidFill>
                  <a:srgbClr val="C00000"/>
                </a:solidFill>
              </a:rPr>
              <a:t>nhóm</a:t>
            </a:r>
            <a:r>
              <a:rPr lang="en-US" b="1" dirty="0">
                <a:solidFill>
                  <a:srgbClr val="C00000"/>
                </a:solidFill>
              </a:rPr>
              <a:t> IIA</a:t>
            </a:r>
          </a:p>
          <a:p>
            <a:pPr eaLnBrk="1" hangingPunct="1"/>
            <a:r>
              <a:rPr lang="en-US" sz="1800" b="1" dirty="0">
                <a:solidFill>
                  <a:srgbClr val="C00000"/>
                </a:solidFill>
              </a:rPr>
              <a:t>Be, Mg, </a:t>
            </a:r>
            <a:r>
              <a:rPr lang="en-US" sz="1800" b="1" dirty="0" err="1">
                <a:solidFill>
                  <a:srgbClr val="C00000"/>
                </a:solidFill>
              </a:rPr>
              <a:t>Ca</a:t>
            </a:r>
            <a:r>
              <a:rPr lang="en-US" sz="1800" b="1" dirty="0">
                <a:solidFill>
                  <a:srgbClr val="C00000"/>
                </a:solidFill>
              </a:rPr>
              <a:t>, </a:t>
            </a:r>
            <a:r>
              <a:rPr lang="en-US" sz="1800" b="1" dirty="0" err="1">
                <a:solidFill>
                  <a:srgbClr val="C00000"/>
                </a:solidFill>
              </a:rPr>
              <a:t>Sr</a:t>
            </a:r>
            <a:r>
              <a:rPr lang="en-US" sz="1800" b="1" dirty="0">
                <a:solidFill>
                  <a:srgbClr val="C00000"/>
                </a:solidFill>
              </a:rPr>
              <a:t>, Ba, Ra</a:t>
            </a:r>
          </a:p>
        </p:txBody>
      </p:sp>
      <p:sp>
        <p:nvSpPr>
          <p:cNvPr id="4108" name="Text Box 16"/>
          <p:cNvSpPr txBox="1">
            <a:spLocks noChangeArrowheads="1"/>
          </p:cNvSpPr>
          <p:nvPr/>
        </p:nvSpPr>
        <p:spPr bwMode="auto">
          <a:xfrm>
            <a:off x="7010400" y="304800"/>
            <a:ext cx="19050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b="1"/>
              <a:t>Nhôm</a:t>
            </a:r>
          </a:p>
          <a:p>
            <a:pPr algn="ctr" eaLnBrk="1" hangingPunct="1"/>
            <a:r>
              <a:rPr lang="en-US" sz="1800" b="1"/>
              <a:t>Al</a:t>
            </a:r>
          </a:p>
        </p:txBody>
      </p:sp>
      <p:sp>
        <p:nvSpPr>
          <p:cNvPr id="3093" name="Text Box 21"/>
          <p:cNvSpPr txBox="1">
            <a:spLocks noChangeArrowheads="1"/>
          </p:cNvSpPr>
          <p:nvPr/>
        </p:nvSpPr>
        <p:spPr bwMode="auto">
          <a:xfrm>
            <a:off x="110836" y="1424233"/>
            <a:ext cx="1752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a. 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phi </a:t>
            </a:r>
            <a:r>
              <a:rPr lang="en-US" b="1" dirty="0" err="1">
                <a:solidFill>
                  <a:srgbClr val="0C0C92"/>
                </a:solidFill>
              </a:rPr>
              <a:t>kim</a:t>
            </a:r>
            <a:r>
              <a:rPr lang="en-US" b="1" dirty="0">
                <a:solidFill>
                  <a:srgbClr val="0C0C92"/>
                </a:solidFill>
              </a:rPr>
              <a:t>: O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, X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, S…</a:t>
            </a:r>
          </a:p>
        </p:txBody>
      </p:sp>
      <p:sp>
        <p:nvSpPr>
          <p:cNvPr id="3097" name="Text Box 25"/>
          <p:cNvSpPr txBox="1">
            <a:spLocks noChangeArrowheads="1"/>
          </p:cNvSpPr>
          <p:nvPr/>
        </p:nvSpPr>
        <p:spPr bwMode="auto">
          <a:xfrm>
            <a:off x="159327" y="3127801"/>
            <a:ext cx="1752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b. 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nước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3101" name="Text Box 29"/>
          <p:cNvSpPr txBox="1">
            <a:spLocks noChangeArrowheads="1"/>
          </p:cNvSpPr>
          <p:nvPr/>
        </p:nvSpPr>
        <p:spPr bwMode="auto">
          <a:xfrm>
            <a:off x="1808018" y="2914499"/>
            <a:ext cx="2611581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dirty="0" smtClean="0"/>
              <a:t>-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/>
              <a:t>pư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 </a:t>
            </a:r>
            <a:r>
              <a:rPr lang="en-US" dirty="0" err="1"/>
              <a:t>hiđro</a:t>
            </a:r>
            <a:r>
              <a:rPr lang="en-US" dirty="0" smtClean="0"/>
              <a:t>:</a:t>
            </a:r>
          </a:p>
          <a:p>
            <a:pPr eaLnBrk="1" hangingPunct="1"/>
            <a:r>
              <a:rPr lang="en-US" dirty="0" smtClean="0"/>
              <a:t>  </a:t>
            </a:r>
            <a:endParaRPr lang="en-US" dirty="0"/>
          </a:p>
          <a:p>
            <a:pPr eaLnBrk="1" hangingPunct="1"/>
            <a:r>
              <a:rPr lang="en-US" sz="1800" dirty="0"/>
              <a:t>M+H</a:t>
            </a:r>
            <a:r>
              <a:rPr lang="en-US" sz="1800" baseline="-25000" dirty="0"/>
              <a:t>2</a:t>
            </a:r>
            <a:r>
              <a:rPr lang="en-US" sz="1800" dirty="0"/>
              <a:t>O</a:t>
            </a:r>
            <a:r>
              <a:rPr lang="en-US" sz="1800" dirty="0" smtClean="0">
                <a:cs typeface="Arial" charset="0"/>
              </a:rPr>
              <a:t>→ MOH+1/2H</a:t>
            </a:r>
            <a:r>
              <a:rPr lang="en-US" sz="1800" baseline="-25000" dirty="0" smtClean="0">
                <a:cs typeface="Arial" charset="0"/>
              </a:rPr>
              <a:t>2</a:t>
            </a:r>
            <a:r>
              <a:rPr lang="en-US" sz="1800" dirty="0" smtClean="0">
                <a:cs typeface="Arial" charset="0"/>
              </a:rPr>
              <a:t>↑</a:t>
            </a:r>
          </a:p>
          <a:p>
            <a:pPr eaLnBrk="1" hangingPunct="1"/>
            <a:r>
              <a:rPr lang="en-US" sz="1800" dirty="0" smtClean="0">
                <a:cs typeface="Arial" charset="0"/>
              </a:rPr>
              <a:t>1          →           1/2</a:t>
            </a:r>
            <a:r>
              <a:rPr lang="en-US" sz="1800" dirty="0" smtClean="0"/>
              <a:t>       </a:t>
            </a:r>
            <a:endParaRPr lang="en-US" sz="1800" dirty="0"/>
          </a:p>
        </p:txBody>
      </p:sp>
      <p:sp>
        <p:nvSpPr>
          <p:cNvPr id="3102" name="Text Box 30"/>
          <p:cNvSpPr txBox="1">
            <a:spLocks noChangeArrowheads="1"/>
          </p:cNvSpPr>
          <p:nvPr/>
        </p:nvSpPr>
        <p:spPr bwMode="auto">
          <a:xfrm>
            <a:off x="4350327" y="2914498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Ca</a:t>
            </a:r>
            <a:r>
              <a:rPr lang="en-US" dirty="0"/>
              <a:t>, </a:t>
            </a:r>
            <a:r>
              <a:rPr lang="en-US" dirty="0" err="1"/>
              <a:t>Sr</a:t>
            </a:r>
            <a:r>
              <a:rPr lang="en-US" dirty="0"/>
              <a:t>, Ba </a:t>
            </a:r>
            <a:r>
              <a:rPr lang="en-US" dirty="0" err="1"/>
              <a:t>giống</a:t>
            </a:r>
            <a:r>
              <a:rPr lang="en-US" dirty="0"/>
              <a:t> KLK</a:t>
            </a:r>
            <a:endParaRPr lang="en-US" sz="1800" dirty="0"/>
          </a:p>
        </p:txBody>
      </p:sp>
      <p:sp>
        <p:nvSpPr>
          <p:cNvPr id="3103" name="Line 31"/>
          <p:cNvSpPr>
            <a:spLocks noChangeShapeType="1"/>
          </p:cNvSpPr>
          <p:nvPr/>
        </p:nvSpPr>
        <p:spPr bwMode="auto">
          <a:xfrm>
            <a:off x="110836" y="2819400"/>
            <a:ext cx="9033164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4" name="Line 32"/>
          <p:cNvSpPr>
            <a:spLocks noChangeShapeType="1"/>
          </p:cNvSpPr>
          <p:nvPr/>
        </p:nvSpPr>
        <p:spPr bwMode="auto">
          <a:xfrm>
            <a:off x="76200" y="51816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105" name="Text Box 33"/>
          <p:cNvSpPr txBox="1">
            <a:spLocks noChangeArrowheads="1"/>
          </p:cNvSpPr>
          <p:nvPr/>
        </p:nvSpPr>
        <p:spPr bwMode="auto">
          <a:xfrm>
            <a:off x="4350327" y="3773038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1800" dirty="0" smtClean="0"/>
              <a:t>R+2H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O→ R(OH)</a:t>
            </a:r>
            <a:r>
              <a:rPr lang="en-US" sz="1800" baseline="-25000" dirty="0" smtClean="0"/>
              <a:t>2</a:t>
            </a:r>
            <a:r>
              <a:rPr lang="en-US" sz="1800" dirty="0" smtClean="0"/>
              <a:t>+H</a:t>
            </a:r>
            <a:r>
              <a:rPr lang="en-US" sz="1800" baseline="-25000" dirty="0" smtClean="0"/>
              <a:t>2</a:t>
            </a:r>
            <a:r>
              <a:rPr lang="en-US" sz="1800" dirty="0"/>
              <a:t>↑</a:t>
            </a:r>
          </a:p>
          <a:p>
            <a:pPr eaLnBrk="1" hangingPunct="1"/>
            <a:r>
              <a:rPr lang="en-US" sz="1800" dirty="0"/>
              <a:t>1            →              1</a:t>
            </a:r>
          </a:p>
        </p:txBody>
      </p:sp>
      <p:sp>
        <p:nvSpPr>
          <p:cNvPr id="3107" name="Text Box 35"/>
          <p:cNvSpPr txBox="1">
            <a:spLocks noChangeArrowheads="1"/>
          </p:cNvSpPr>
          <p:nvPr/>
        </p:nvSpPr>
        <p:spPr bwMode="auto">
          <a:xfrm>
            <a:off x="7010399" y="2914499"/>
            <a:ext cx="215438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Al </a:t>
            </a:r>
            <a:r>
              <a:rPr lang="en-US" dirty="0" err="1"/>
              <a:t>pư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Al(OH)</a:t>
            </a:r>
            <a:r>
              <a:rPr lang="en-US" baseline="-25000" dirty="0"/>
              <a:t>3</a:t>
            </a:r>
            <a:r>
              <a:rPr lang="en-US" dirty="0">
                <a:cs typeface="Arial" charset="0"/>
              </a:rPr>
              <a:t>↓ </a:t>
            </a:r>
            <a:r>
              <a:rPr lang="en-US" dirty="0" err="1">
                <a:cs typeface="Arial" charset="0"/>
              </a:rPr>
              <a:t>b</a:t>
            </a:r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vệ</a:t>
            </a:r>
            <a:r>
              <a:rPr lang="en-US" dirty="0">
                <a:cs typeface="Arial" charset="0"/>
              </a:rPr>
              <a:t>→ Al </a:t>
            </a:r>
            <a:r>
              <a:rPr lang="en-US" dirty="0" err="1">
                <a:cs typeface="Arial" charset="0"/>
              </a:rPr>
              <a:t>b</a:t>
            </a:r>
            <a:r>
              <a:rPr lang="en-US" dirty="0" err="1"/>
              <a:t>ền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3108" name="Text Box 36"/>
          <p:cNvSpPr txBox="1">
            <a:spLocks noChangeArrowheads="1"/>
          </p:cNvSpPr>
          <p:nvPr/>
        </p:nvSpPr>
        <p:spPr bwMode="auto">
          <a:xfrm>
            <a:off x="4326082" y="4312804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smtClean="0"/>
              <a:t>Be, Mg </a:t>
            </a:r>
            <a:r>
              <a:rPr lang="en-US" dirty="0" err="1"/>
              <a:t>không</a:t>
            </a:r>
            <a:r>
              <a:rPr lang="en-US" dirty="0"/>
              <a:t> tan </a:t>
            </a:r>
            <a:r>
              <a:rPr lang="en-US" dirty="0" err="1"/>
              <a:t>trong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O</a:t>
            </a:r>
          </a:p>
        </p:txBody>
      </p:sp>
      <p:sp>
        <p:nvSpPr>
          <p:cNvPr id="37" name="Text Box 22"/>
          <p:cNvSpPr txBox="1">
            <a:spLocks noChangeArrowheads="1"/>
          </p:cNvSpPr>
          <p:nvPr/>
        </p:nvSpPr>
        <p:spPr bwMode="auto">
          <a:xfrm>
            <a:off x="1866900" y="1424234"/>
            <a:ext cx="2438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M</a:t>
            </a:r>
            <a:r>
              <a:rPr lang="en-US" baseline="-25000" dirty="0"/>
              <a:t>2</a:t>
            </a:r>
            <a:r>
              <a:rPr lang="en-US" dirty="0"/>
              <a:t>O, </a:t>
            </a:r>
            <a:r>
              <a:rPr lang="en-US" dirty="0" err="1"/>
              <a:t>muối</a:t>
            </a:r>
            <a:r>
              <a:rPr lang="en-US" dirty="0"/>
              <a:t> MX,M</a:t>
            </a:r>
            <a:r>
              <a:rPr lang="en-US" baseline="-25000" dirty="0"/>
              <a:t>2</a:t>
            </a:r>
            <a:r>
              <a:rPr lang="en-US" dirty="0"/>
              <a:t>S…</a:t>
            </a: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4305300" y="1424234"/>
            <a:ext cx="25908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RO, </a:t>
            </a:r>
            <a:r>
              <a:rPr lang="en-US" dirty="0" err="1"/>
              <a:t>muối</a:t>
            </a:r>
            <a:r>
              <a:rPr lang="en-US" dirty="0"/>
              <a:t> RX</a:t>
            </a:r>
            <a:r>
              <a:rPr lang="en-US" baseline="-25000" dirty="0"/>
              <a:t>2</a:t>
            </a:r>
            <a:r>
              <a:rPr lang="en-US" dirty="0"/>
              <a:t>, RS…</a:t>
            </a:r>
          </a:p>
        </p:txBody>
      </p:sp>
      <p:sp>
        <p:nvSpPr>
          <p:cNvPr id="39" name="Text Box 24"/>
          <p:cNvSpPr txBox="1">
            <a:spLocks noChangeArrowheads="1"/>
          </p:cNvSpPr>
          <p:nvPr/>
        </p:nvSpPr>
        <p:spPr bwMode="auto">
          <a:xfrm>
            <a:off x="6896100" y="1424234"/>
            <a:ext cx="2286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oxit</a:t>
            </a:r>
            <a:r>
              <a:rPr lang="en-US" dirty="0"/>
              <a:t> </a:t>
            </a:r>
            <a:r>
              <a:rPr lang="en-US" dirty="0" err="1"/>
              <a:t>lưỡng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,muối AlX</a:t>
            </a:r>
            <a:r>
              <a:rPr lang="en-US" baseline="-25000" dirty="0"/>
              <a:t>3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S</a:t>
            </a:r>
            <a:r>
              <a:rPr lang="en-US" baseline="-25000" dirty="0"/>
              <a:t>3</a:t>
            </a:r>
            <a:r>
              <a:rPr lang="en-US" dirty="0"/>
              <a:t>…</a:t>
            </a:r>
          </a:p>
        </p:txBody>
      </p:sp>
      <p:sp>
        <p:nvSpPr>
          <p:cNvPr id="40" name="Text Box 35"/>
          <p:cNvSpPr txBox="1">
            <a:spLocks noChangeArrowheads="1"/>
          </p:cNvSpPr>
          <p:nvPr/>
        </p:nvSpPr>
        <p:spPr bwMode="auto">
          <a:xfrm>
            <a:off x="1905000" y="5210175"/>
            <a:ext cx="228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41" name="Text Box 36"/>
          <p:cNvSpPr txBox="1">
            <a:spLocks noChangeArrowheads="1"/>
          </p:cNvSpPr>
          <p:nvPr/>
        </p:nvSpPr>
        <p:spPr bwMode="auto">
          <a:xfrm>
            <a:off x="4191000" y="5181600"/>
            <a:ext cx="27432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Ca</a:t>
            </a:r>
            <a:r>
              <a:rPr lang="en-US" dirty="0"/>
              <a:t>, </a:t>
            </a:r>
            <a:r>
              <a:rPr lang="en-US" dirty="0" err="1"/>
              <a:t>Sr</a:t>
            </a:r>
            <a:r>
              <a:rPr lang="en-US" dirty="0"/>
              <a:t>, B</a:t>
            </a:r>
            <a:r>
              <a:rPr lang="en-US" dirty="0" smtClean="0"/>
              <a:t>a </a:t>
            </a:r>
            <a:r>
              <a:rPr lang="en-US" dirty="0" err="1"/>
              <a:t>giống</a:t>
            </a:r>
            <a:r>
              <a:rPr lang="en-US" dirty="0"/>
              <a:t> KLK; </a:t>
            </a:r>
            <a:r>
              <a:rPr lang="en-US" dirty="0" smtClean="0"/>
              <a:t>Mg </a:t>
            </a:r>
            <a:r>
              <a:rPr lang="en-US" dirty="0" err="1"/>
              <a:t>đẩy</a:t>
            </a:r>
            <a:r>
              <a:rPr lang="en-US" dirty="0"/>
              <a:t> KL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muối</a:t>
            </a:r>
            <a:endParaRPr lang="en-US" dirty="0"/>
          </a:p>
        </p:txBody>
      </p:sp>
      <p:sp>
        <p:nvSpPr>
          <p:cNvPr id="42" name="Text Box 37"/>
          <p:cNvSpPr txBox="1">
            <a:spLocks noChangeArrowheads="1"/>
          </p:cNvSpPr>
          <p:nvPr/>
        </p:nvSpPr>
        <p:spPr bwMode="auto">
          <a:xfrm>
            <a:off x="7010400" y="5210175"/>
            <a:ext cx="21336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Al </a:t>
            </a:r>
            <a:r>
              <a:rPr lang="en-US" dirty="0" err="1"/>
              <a:t>đẩy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KL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khỏi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muối</a:t>
            </a:r>
            <a:endParaRPr lang="en-US" dirty="0"/>
          </a:p>
        </p:txBody>
      </p:sp>
      <p:sp>
        <p:nvSpPr>
          <p:cNvPr id="43" name="Text Box 34"/>
          <p:cNvSpPr txBox="1">
            <a:spLocks noChangeArrowheads="1"/>
          </p:cNvSpPr>
          <p:nvPr/>
        </p:nvSpPr>
        <p:spPr bwMode="auto">
          <a:xfrm>
            <a:off x="110836" y="5219123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0C0C92"/>
                </a:solidFill>
              </a:rPr>
              <a:t>c. </a:t>
            </a:r>
            <a:r>
              <a:rPr lang="en-US" b="1" dirty="0">
                <a:solidFill>
                  <a:srgbClr val="0C0C92"/>
                </a:solidFill>
              </a:rPr>
              <a:t>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dd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muối</a:t>
            </a:r>
            <a:endParaRPr lang="en-US" b="1" dirty="0">
              <a:solidFill>
                <a:srgbClr val="0C0C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62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20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20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20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2000"/>
                                        <p:tgtEl>
                                          <p:spTgt spid="3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20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3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3" grpId="0"/>
      <p:bldP spid="3097" grpId="0"/>
      <p:bldP spid="3101" grpId="0"/>
      <p:bldP spid="3102" grpId="0"/>
      <p:bldP spid="3103" grpId="0" animBg="1"/>
      <p:bldP spid="3104" grpId="0" animBg="1"/>
      <p:bldP spid="3105" grpId="0"/>
      <p:bldP spid="3107" grpId="0"/>
      <p:bldP spid="3108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Line 9"/>
          <p:cNvSpPr>
            <a:spLocks noChangeShapeType="1"/>
          </p:cNvSpPr>
          <p:nvPr/>
        </p:nvSpPr>
        <p:spPr bwMode="auto">
          <a:xfrm>
            <a:off x="0" y="1524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3" name="Line 10"/>
          <p:cNvSpPr>
            <a:spLocks noChangeShapeType="1"/>
          </p:cNvSpPr>
          <p:nvPr/>
        </p:nvSpPr>
        <p:spPr bwMode="auto">
          <a:xfrm>
            <a:off x="0" y="10668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/>
          </a:p>
        </p:txBody>
      </p:sp>
      <p:sp>
        <p:nvSpPr>
          <p:cNvPr id="5124" name="Line 12"/>
          <p:cNvSpPr>
            <a:spLocks noChangeShapeType="1"/>
          </p:cNvSpPr>
          <p:nvPr/>
        </p:nvSpPr>
        <p:spPr bwMode="auto">
          <a:xfrm>
            <a:off x="762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5" name="Line 13"/>
          <p:cNvSpPr>
            <a:spLocks noChangeShapeType="1"/>
          </p:cNvSpPr>
          <p:nvPr/>
        </p:nvSpPr>
        <p:spPr bwMode="auto">
          <a:xfrm>
            <a:off x="1918855" y="130175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6" name="Line 14"/>
          <p:cNvSpPr>
            <a:spLocks noChangeShapeType="1"/>
          </p:cNvSpPr>
          <p:nvPr/>
        </p:nvSpPr>
        <p:spPr bwMode="auto">
          <a:xfrm>
            <a:off x="4267200" y="152399"/>
            <a:ext cx="13855" cy="6607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7" name="Line 15"/>
          <p:cNvSpPr>
            <a:spLocks noChangeShapeType="1"/>
          </p:cNvSpPr>
          <p:nvPr/>
        </p:nvSpPr>
        <p:spPr bwMode="auto">
          <a:xfrm>
            <a:off x="68580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8" name="Line 16"/>
          <p:cNvSpPr>
            <a:spLocks noChangeShapeType="1"/>
          </p:cNvSpPr>
          <p:nvPr/>
        </p:nvSpPr>
        <p:spPr bwMode="auto">
          <a:xfrm>
            <a:off x="9067800" y="152400"/>
            <a:ext cx="0" cy="662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9" name="Text Box 17"/>
          <p:cNvSpPr txBox="1">
            <a:spLocks noChangeArrowheads="1"/>
          </p:cNvSpPr>
          <p:nvPr/>
        </p:nvSpPr>
        <p:spPr bwMode="auto">
          <a:xfrm>
            <a:off x="152400" y="381000"/>
            <a:ext cx="1676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endParaRPr lang="en-US" b="1" dirty="0"/>
          </a:p>
        </p:txBody>
      </p:sp>
      <p:sp>
        <p:nvSpPr>
          <p:cNvPr id="5130" name="Text Box 18"/>
          <p:cNvSpPr txBox="1">
            <a:spLocks noChangeArrowheads="1"/>
          </p:cNvSpPr>
          <p:nvPr/>
        </p:nvSpPr>
        <p:spPr bwMode="auto">
          <a:xfrm>
            <a:off x="1828800" y="228600"/>
            <a:ext cx="25146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</a:t>
            </a:r>
            <a:r>
              <a:rPr lang="en-US" b="1" dirty="0" smtClean="0"/>
              <a:t>IA</a:t>
            </a:r>
          </a:p>
          <a:p>
            <a:pPr algn="ctr"/>
            <a:r>
              <a:rPr lang="en-US" sz="1800" b="1" dirty="0" smtClean="0"/>
              <a:t>Li</a:t>
            </a:r>
            <a:r>
              <a:rPr lang="en-US" sz="1800" b="1" dirty="0"/>
              <a:t>, Na, K, </a:t>
            </a:r>
            <a:r>
              <a:rPr lang="en-US" sz="1800" b="1" dirty="0" err="1"/>
              <a:t>Rb</a:t>
            </a:r>
            <a:r>
              <a:rPr lang="en-US" sz="1800" b="1" dirty="0"/>
              <a:t>, Cs, </a:t>
            </a:r>
            <a:r>
              <a:rPr lang="en-US" sz="1800" b="1" dirty="0" err="1"/>
              <a:t>Fr</a:t>
            </a:r>
            <a:endParaRPr lang="en-US" b="1" dirty="0"/>
          </a:p>
        </p:txBody>
      </p:sp>
      <p:sp>
        <p:nvSpPr>
          <p:cNvPr id="5131" name="Text Box 19"/>
          <p:cNvSpPr txBox="1">
            <a:spLocks noChangeArrowheads="1"/>
          </p:cNvSpPr>
          <p:nvPr/>
        </p:nvSpPr>
        <p:spPr bwMode="auto">
          <a:xfrm>
            <a:off x="4267200" y="228600"/>
            <a:ext cx="259080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 dirty="0" smtClean="0"/>
              <a:t>KL </a:t>
            </a:r>
            <a:r>
              <a:rPr lang="en-US" b="1" dirty="0" err="1"/>
              <a:t>nhóm</a:t>
            </a:r>
            <a:r>
              <a:rPr lang="en-US" b="1" dirty="0"/>
              <a:t> IIA</a:t>
            </a:r>
          </a:p>
          <a:p>
            <a:pPr algn="ctr"/>
            <a:r>
              <a:rPr lang="en-US" sz="1800" b="1" dirty="0"/>
              <a:t>Be, Mg, </a:t>
            </a:r>
            <a:r>
              <a:rPr lang="en-US" sz="1800" b="1" dirty="0" err="1"/>
              <a:t>Ca</a:t>
            </a:r>
            <a:r>
              <a:rPr lang="en-US" sz="1800" b="1" dirty="0"/>
              <a:t>, </a:t>
            </a:r>
            <a:r>
              <a:rPr lang="en-US" sz="1800" b="1" dirty="0" err="1"/>
              <a:t>Sr</a:t>
            </a:r>
            <a:r>
              <a:rPr lang="en-US" sz="1800" b="1" dirty="0"/>
              <a:t>, Ba, Ra</a:t>
            </a:r>
          </a:p>
        </p:txBody>
      </p:sp>
      <p:sp>
        <p:nvSpPr>
          <p:cNvPr id="5132" name="Text Box 20"/>
          <p:cNvSpPr txBox="1">
            <a:spLocks noChangeArrowheads="1"/>
          </p:cNvSpPr>
          <p:nvPr/>
        </p:nvSpPr>
        <p:spPr bwMode="auto">
          <a:xfrm>
            <a:off x="7086600" y="228600"/>
            <a:ext cx="175260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b="1"/>
              <a:t>Nhôm</a:t>
            </a:r>
          </a:p>
          <a:p>
            <a:pPr algn="ctr"/>
            <a:r>
              <a:rPr lang="en-US" sz="1800" b="1"/>
              <a:t>Al</a:t>
            </a:r>
            <a:endParaRPr lang="en-US" b="1"/>
          </a:p>
        </p:txBody>
      </p:sp>
      <p:sp>
        <p:nvSpPr>
          <p:cNvPr id="5133" name="Text Box 22"/>
          <p:cNvSpPr txBox="1">
            <a:spLocks noChangeArrowheads="1"/>
          </p:cNvSpPr>
          <p:nvPr/>
        </p:nvSpPr>
        <p:spPr bwMode="auto">
          <a:xfrm>
            <a:off x="152400" y="12954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97303" name="Text Box 23"/>
          <p:cNvSpPr txBox="1">
            <a:spLocks noChangeArrowheads="1"/>
          </p:cNvSpPr>
          <p:nvPr/>
        </p:nvSpPr>
        <p:spPr bwMode="auto">
          <a:xfrm>
            <a:off x="90054" y="1151791"/>
            <a:ext cx="1828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d</a:t>
            </a:r>
            <a:r>
              <a:rPr lang="en-US" b="1" dirty="0" smtClean="0">
                <a:solidFill>
                  <a:srgbClr val="0C0C92"/>
                </a:solidFill>
              </a:rPr>
              <a:t>. </a:t>
            </a:r>
            <a:r>
              <a:rPr lang="en-US" b="1" dirty="0">
                <a:solidFill>
                  <a:srgbClr val="0C0C92"/>
                </a:solidFill>
              </a:rPr>
              <a:t>T/d </a:t>
            </a:r>
            <a:r>
              <a:rPr lang="en-US" b="1" dirty="0" err="1">
                <a:solidFill>
                  <a:srgbClr val="0C0C92"/>
                </a:solidFill>
              </a:rPr>
              <a:t>với</a:t>
            </a:r>
            <a:r>
              <a:rPr lang="en-US" b="1" dirty="0">
                <a:solidFill>
                  <a:srgbClr val="0C0C92"/>
                </a:solidFill>
              </a:rPr>
              <a:t>    </a:t>
            </a:r>
            <a:r>
              <a:rPr lang="en-US" b="1" dirty="0" err="1">
                <a:solidFill>
                  <a:srgbClr val="0C0C92"/>
                </a:solidFill>
              </a:rPr>
              <a:t>axit</a:t>
            </a:r>
            <a:r>
              <a:rPr lang="en-US" b="1" dirty="0">
                <a:solidFill>
                  <a:srgbClr val="0C0C92"/>
                </a:solidFill>
              </a:rPr>
              <a:t> </a:t>
            </a:r>
          </a:p>
        </p:txBody>
      </p:sp>
      <p:sp>
        <p:nvSpPr>
          <p:cNvPr id="97304" name="Text Box 24"/>
          <p:cNvSpPr txBox="1">
            <a:spLocks noChangeArrowheads="1"/>
          </p:cNvSpPr>
          <p:nvPr/>
        </p:nvSpPr>
        <p:spPr bwMode="auto">
          <a:xfrm>
            <a:off x="0" y="1981200"/>
            <a:ext cx="20574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</a:t>
            </a:r>
            <a:r>
              <a:rPr lang="en-US" dirty="0" err="1" smtClean="0"/>
              <a:t>HCl</a:t>
            </a:r>
            <a:r>
              <a:rPr lang="en-US" dirty="0" smtClean="0"/>
              <a:t>, H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loãng</a:t>
            </a:r>
            <a:endParaRPr lang="en-US" dirty="0"/>
          </a:p>
        </p:txBody>
      </p:sp>
      <p:sp>
        <p:nvSpPr>
          <p:cNvPr id="97305" name="Text Box 25"/>
          <p:cNvSpPr txBox="1">
            <a:spLocks noChangeArrowheads="1"/>
          </p:cNvSpPr>
          <p:nvPr/>
        </p:nvSpPr>
        <p:spPr bwMode="auto">
          <a:xfrm>
            <a:off x="1918855" y="1982788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H</a:t>
            </a:r>
            <a:r>
              <a:rPr lang="en-US" baseline="-25000" dirty="0"/>
              <a:t>2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mol</a:t>
            </a:r>
            <a:r>
              <a:rPr lang="en-US" dirty="0"/>
              <a:t> </a:t>
            </a:r>
          </a:p>
          <a:p>
            <a:pPr>
              <a:spcBef>
                <a:spcPct val="50000"/>
              </a:spcBef>
            </a:pPr>
            <a:r>
              <a:rPr lang="en-US" dirty="0"/>
              <a:t>1M   </a:t>
            </a:r>
            <a:r>
              <a:rPr lang="en-US" dirty="0">
                <a:cs typeface="Arial" charset="0"/>
              </a:rPr>
              <a:t>→  1/2H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</a:t>
            </a:r>
            <a:endParaRPr lang="en-US" dirty="0"/>
          </a:p>
        </p:txBody>
      </p:sp>
      <p:sp>
        <p:nvSpPr>
          <p:cNvPr id="97306" name="Text Box 26"/>
          <p:cNvSpPr txBox="1">
            <a:spLocks noChangeArrowheads="1"/>
          </p:cNvSpPr>
          <p:nvPr/>
        </p:nvSpPr>
        <p:spPr bwMode="auto">
          <a:xfrm>
            <a:off x="4346864" y="1947416"/>
            <a:ext cx="24384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H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lệ</a:t>
            </a:r>
            <a:r>
              <a:rPr lang="en-US" dirty="0"/>
              <a:t> </a:t>
            </a:r>
            <a:r>
              <a:rPr lang="en-US" dirty="0" err="1"/>
              <a:t>mol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1R    </a:t>
            </a:r>
            <a:r>
              <a:rPr lang="en-US" dirty="0">
                <a:cs typeface="Arial" charset="0"/>
              </a:rPr>
              <a:t>→ 1H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 </a:t>
            </a:r>
          </a:p>
        </p:txBody>
      </p:sp>
      <p:sp>
        <p:nvSpPr>
          <p:cNvPr id="97307" name="Text Box 27"/>
          <p:cNvSpPr txBox="1">
            <a:spLocks noChangeArrowheads="1"/>
          </p:cNvSpPr>
          <p:nvPr/>
        </p:nvSpPr>
        <p:spPr bwMode="auto">
          <a:xfrm>
            <a:off x="6781800" y="1982788"/>
            <a:ext cx="23622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/>
              <a:t>tạo muối và khí H</a:t>
            </a:r>
            <a:r>
              <a:rPr lang="en-US" baseline="-25000"/>
              <a:t>2</a:t>
            </a:r>
            <a:r>
              <a:rPr lang="en-US"/>
              <a:t> với tỷ lệ mol</a:t>
            </a:r>
          </a:p>
          <a:p>
            <a:pPr>
              <a:spcBef>
                <a:spcPct val="50000"/>
              </a:spcBef>
            </a:pPr>
            <a:r>
              <a:rPr lang="en-US"/>
              <a:t> 1Al </a:t>
            </a:r>
            <a:r>
              <a:rPr lang="en-US">
                <a:cs typeface="Arial" charset="0"/>
              </a:rPr>
              <a:t>→ 3/2H</a:t>
            </a:r>
            <a:r>
              <a:rPr lang="en-US" baseline="-25000">
                <a:cs typeface="Arial" charset="0"/>
              </a:rPr>
              <a:t>2</a:t>
            </a:r>
            <a:r>
              <a:rPr lang="en-US">
                <a:cs typeface="Arial" charset="0"/>
              </a:rPr>
              <a:t>↑</a:t>
            </a:r>
          </a:p>
        </p:txBody>
      </p:sp>
      <p:sp>
        <p:nvSpPr>
          <p:cNvPr id="97308" name="Text Box 28"/>
          <p:cNvSpPr txBox="1">
            <a:spLocks noChangeArrowheads="1"/>
          </p:cNvSpPr>
          <p:nvPr/>
        </p:nvSpPr>
        <p:spPr bwMode="auto">
          <a:xfrm>
            <a:off x="13854" y="3684850"/>
            <a:ext cx="204354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 smtClean="0"/>
              <a:t>hóa</a:t>
            </a:r>
            <a:r>
              <a:rPr lang="en-US" dirty="0" smtClean="0"/>
              <a:t> HNO</a:t>
            </a:r>
            <a:r>
              <a:rPr lang="en-US" baseline="-25000" dirty="0" smtClean="0"/>
              <a:t>3</a:t>
            </a:r>
            <a:r>
              <a:rPr lang="en-US" dirty="0" smtClean="0"/>
              <a:t>,H</a:t>
            </a:r>
            <a:r>
              <a:rPr lang="en-US" baseline="-25000" dirty="0" smtClean="0"/>
              <a:t>2</a:t>
            </a:r>
            <a:r>
              <a:rPr lang="en-US" dirty="0" smtClean="0"/>
              <a:t>SO</a:t>
            </a:r>
            <a:r>
              <a:rPr lang="en-US" baseline="-25000" dirty="0" smtClean="0"/>
              <a:t>4</a:t>
            </a:r>
            <a:r>
              <a:rPr lang="en-US" dirty="0" smtClean="0"/>
              <a:t> </a:t>
            </a:r>
            <a:r>
              <a:rPr lang="en-US" dirty="0" err="1" smtClean="0"/>
              <a:t>đnóng</a:t>
            </a:r>
            <a:endParaRPr lang="en-US" dirty="0"/>
          </a:p>
        </p:txBody>
      </p:sp>
      <p:sp>
        <p:nvSpPr>
          <p:cNvPr id="97311" name="Text Box 31"/>
          <p:cNvSpPr txBox="1">
            <a:spLocks noChangeArrowheads="1"/>
          </p:cNvSpPr>
          <p:nvPr/>
        </p:nvSpPr>
        <p:spPr bwMode="auto">
          <a:xfrm>
            <a:off x="6806046" y="365759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 smtClean="0"/>
              <a:t>muối</a:t>
            </a:r>
            <a:r>
              <a:rPr lang="en-US" dirty="0" smtClean="0"/>
              <a:t>, </a:t>
            </a:r>
            <a:r>
              <a:rPr lang="en-US" dirty="0" err="1" smtClean="0"/>
              <a:t>sp</a:t>
            </a:r>
            <a:r>
              <a:rPr lang="en-US" dirty="0" smtClean="0"/>
              <a:t> </a:t>
            </a:r>
            <a:r>
              <a:rPr lang="en-US" dirty="0" err="1" smtClean="0"/>
              <a:t>khí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nước</a:t>
            </a:r>
            <a:endParaRPr lang="en-US" dirty="0"/>
          </a:p>
        </p:txBody>
      </p:sp>
      <p:sp>
        <p:nvSpPr>
          <p:cNvPr id="97313" name="Line 33"/>
          <p:cNvSpPr>
            <a:spLocks noChangeShapeType="1"/>
          </p:cNvSpPr>
          <p:nvPr/>
        </p:nvSpPr>
        <p:spPr bwMode="auto">
          <a:xfrm>
            <a:off x="1918854" y="3585496"/>
            <a:ext cx="714894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20" name="Line 40"/>
          <p:cNvSpPr>
            <a:spLocks noChangeShapeType="1"/>
          </p:cNvSpPr>
          <p:nvPr/>
        </p:nvSpPr>
        <p:spPr bwMode="auto">
          <a:xfrm>
            <a:off x="76200" y="5486400"/>
            <a:ext cx="9015846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7321" name="Text Box 41"/>
          <p:cNvSpPr txBox="1">
            <a:spLocks noChangeArrowheads="1"/>
          </p:cNvSpPr>
          <p:nvPr/>
        </p:nvSpPr>
        <p:spPr bwMode="auto">
          <a:xfrm>
            <a:off x="13855" y="5751518"/>
            <a:ext cx="1905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0C0C92"/>
                </a:solidFill>
              </a:rPr>
              <a:t>3. </a:t>
            </a:r>
            <a:r>
              <a:rPr lang="en-US" b="1" dirty="0" err="1">
                <a:solidFill>
                  <a:srgbClr val="0C0C92"/>
                </a:solidFill>
              </a:rPr>
              <a:t>Điều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chế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97322" name="Text Box 42"/>
          <p:cNvSpPr txBox="1">
            <a:spLocks noChangeArrowheads="1"/>
          </p:cNvSpPr>
          <p:nvPr/>
        </p:nvSpPr>
        <p:spPr bwMode="auto">
          <a:xfrm>
            <a:off x="1911927" y="5842337"/>
            <a:ext cx="2514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MX, </a:t>
            </a:r>
            <a:endParaRPr lang="en-US" dirty="0" smtClean="0"/>
          </a:p>
          <a:p>
            <a:r>
              <a:rPr lang="en-US" dirty="0" smtClean="0"/>
              <a:t>         MOH</a:t>
            </a:r>
            <a:endParaRPr lang="en-US" dirty="0"/>
          </a:p>
        </p:txBody>
      </p:sp>
      <p:sp>
        <p:nvSpPr>
          <p:cNvPr id="97323" name="Text Box 43"/>
          <p:cNvSpPr txBox="1">
            <a:spLocks noChangeArrowheads="1"/>
          </p:cNvSpPr>
          <p:nvPr/>
        </p:nvSpPr>
        <p:spPr bwMode="auto">
          <a:xfrm>
            <a:off x="4533900" y="5779228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RX</a:t>
            </a:r>
            <a:r>
              <a:rPr lang="en-US" baseline="-25000" dirty="0"/>
              <a:t>2</a:t>
            </a:r>
            <a:endParaRPr lang="en-US" sz="1800" dirty="0"/>
          </a:p>
        </p:txBody>
      </p:sp>
      <p:sp>
        <p:nvSpPr>
          <p:cNvPr id="97324" name="Text Box 44"/>
          <p:cNvSpPr txBox="1">
            <a:spLocks noChangeArrowheads="1"/>
          </p:cNvSpPr>
          <p:nvPr/>
        </p:nvSpPr>
        <p:spPr bwMode="auto">
          <a:xfrm>
            <a:off x="6858000" y="5751519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smtClean="0"/>
              <a:t>- </a:t>
            </a:r>
            <a:r>
              <a:rPr lang="en-US" dirty="0" err="1" smtClean="0"/>
              <a:t>Đpnc</a:t>
            </a:r>
            <a:r>
              <a:rPr lang="en-US" dirty="0" smtClean="0"/>
              <a:t> </a:t>
            </a:r>
            <a:r>
              <a:rPr lang="en-US" dirty="0"/>
              <a:t>Al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3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criolit</a:t>
            </a:r>
            <a:endParaRPr lang="en-US" dirty="0"/>
          </a:p>
        </p:txBody>
      </p:sp>
      <p:sp>
        <p:nvSpPr>
          <p:cNvPr id="97325" name="Line 45"/>
          <p:cNvSpPr>
            <a:spLocks noChangeShapeType="1"/>
          </p:cNvSpPr>
          <p:nvPr/>
        </p:nvSpPr>
        <p:spPr bwMode="auto">
          <a:xfrm>
            <a:off x="0" y="6781800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6858000" y="4509103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thụ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axit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nguội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990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97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97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97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2000"/>
                                        <p:tgtEl>
                                          <p:spTgt spid="97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97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7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2000"/>
                                        <p:tgtEl>
                                          <p:spTgt spid="97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2000"/>
                                        <p:tgtEl>
                                          <p:spTgt spid="97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97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2000"/>
                                        <p:tgtEl>
                                          <p:spTgt spid="97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2000"/>
                                        <p:tgtEl>
                                          <p:spTgt spid="97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2000"/>
                                        <p:tgtEl>
                                          <p:spTgt spid="97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2000"/>
                                        <p:tgtEl>
                                          <p:spTgt spid="97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97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303" grpId="0"/>
      <p:bldP spid="97304" grpId="0"/>
      <p:bldP spid="97305" grpId="0"/>
      <p:bldP spid="97306" grpId="0"/>
      <p:bldP spid="97307" grpId="0"/>
      <p:bldP spid="97308" grpId="0"/>
      <p:bldP spid="97311" grpId="0"/>
      <p:bldP spid="97313" grpId="0" animBg="1"/>
      <p:bldP spid="97320" grpId="0" animBg="1"/>
      <p:bldP spid="97321" grpId="0"/>
      <p:bldP spid="97322" grpId="0"/>
      <p:bldP spid="97323" grpId="0"/>
      <p:bldP spid="97324" grpId="0"/>
      <p:bldP spid="97325" grpId="0" animBg="1"/>
      <p:bldP spid="3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7"/>
          <p:cNvSpPr txBox="1">
            <a:spLocks noChangeArrowheads="1"/>
          </p:cNvSpPr>
          <p:nvPr/>
        </p:nvSpPr>
        <p:spPr bwMode="auto">
          <a:xfrm>
            <a:off x="76200" y="13716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7" name="Text Box 20"/>
          <p:cNvSpPr txBox="1">
            <a:spLocks noChangeArrowheads="1"/>
          </p:cNvSpPr>
          <p:nvPr/>
        </p:nvSpPr>
        <p:spPr bwMode="auto">
          <a:xfrm>
            <a:off x="6858000" y="13716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6148" name="Text Box 26"/>
          <p:cNvSpPr txBox="1">
            <a:spLocks noChangeArrowheads="1"/>
          </p:cNvSpPr>
          <p:nvPr/>
        </p:nvSpPr>
        <p:spPr bwMode="auto">
          <a:xfrm>
            <a:off x="76200" y="558800"/>
            <a:ext cx="891540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600" b="1" dirty="0" smtClean="0">
                <a:solidFill>
                  <a:srgbClr val="C00000"/>
                </a:solidFill>
              </a:rPr>
              <a:t>1.2. </a:t>
            </a:r>
            <a:r>
              <a:rPr lang="en-US" sz="2600" b="1" dirty="0" err="1">
                <a:solidFill>
                  <a:srgbClr val="C00000"/>
                </a:solidFill>
              </a:rPr>
              <a:t>Một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số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hợp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chất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quan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trọng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của</a:t>
            </a:r>
            <a:r>
              <a:rPr lang="en-US" sz="2600" b="1" dirty="0">
                <a:solidFill>
                  <a:srgbClr val="C00000"/>
                </a:solidFill>
              </a:rPr>
              <a:t> </a:t>
            </a:r>
            <a:r>
              <a:rPr lang="en-US" sz="2600" b="1" dirty="0" err="1">
                <a:solidFill>
                  <a:srgbClr val="C00000"/>
                </a:solidFill>
              </a:rPr>
              <a:t>natri</a:t>
            </a:r>
            <a:r>
              <a:rPr lang="en-US" sz="2600" b="1" dirty="0">
                <a:solidFill>
                  <a:srgbClr val="C00000"/>
                </a:solidFill>
              </a:rPr>
              <a:t>, </a:t>
            </a:r>
            <a:r>
              <a:rPr lang="en-US" sz="2600" b="1" dirty="0" err="1">
                <a:solidFill>
                  <a:srgbClr val="C00000"/>
                </a:solidFill>
              </a:rPr>
              <a:t>canxi</a:t>
            </a:r>
            <a:r>
              <a:rPr lang="en-US" sz="2600" b="1" dirty="0">
                <a:solidFill>
                  <a:srgbClr val="C00000"/>
                </a:solidFill>
              </a:rPr>
              <a:t>, </a:t>
            </a:r>
            <a:r>
              <a:rPr lang="en-US" sz="2600" b="1" dirty="0" err="1">
                <a:solidFill>
                  <a:srgbClr val="C00000"/>
                </a:solidFill>
              </a:rPr>
              <a:t>nhôm</a:t>
            </a:r>
            <a:endParaRPr lang="en-US" sz="2600" b="1" dirty="0">
              <a:solidFill>
                <a:srgbClr val="C00000"/>
              </a:solidFill>
            </a:endParaRPr>
          </a:p>
        </p:txBody>
      </p:sp>
      <p:sp>
        <p:nvSpPr>
          <p:cNvPr id="99357" name="Line 29"/>
          <p:cNvSpPr>
            <a:spLocks noChangeShapeType="1"/>
          </p:cNvSpPr>
          <p:nvPr/>
        </p:nvSpPr>
        <p:spPr bwMode="auto">
          <a:xfrm>
            <a:off x="76200" y="1143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58" name="Line 30"/>
          <p:cNvSpPr>
            <a:spLocks noChangeShapeType="1"/>
          </p:cNvSpPr>
          <p:nvPr/>
        </p:nvSpPr>
        <p:spPr bwMode="auto">
          <a:xfrm>
            <a:off x="76200" y="17526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51" name="Text Box 38"/>
          <p:cNvSpPr txBox="1">
            <a:spLocks noChangeArrowheads="1"/>
          </p:cNvSpPr>
          <p:nvPr/>
        </p:nvSpPr>
        <p:spPr bwMode="auto">
          <a:xfrm>
            <a:off x="152400" y="3124200"/>
            <a:ext cx="899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99367" name="Text Box 39"/>
          <p:cNvSpPr txBox="1">
            <a:spLocks noChangeArrowheads="1"/>
          </p:cNvSpPr>
          <p:nvPr/>
        </p:nvSpPr>
        <p:spPr bwMode="auto">
          <a:xfrm>
            <a:off x="152400" y="12192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0C0C92"/>
                </a:solidFill>
              </a:rPr>
              <a:t>    </a:t>
            </a:r>
            <a:r>
              <a:rPr lang="en-US" b="1" dirty="0" err="1">
                <a:solidFill>
                  <a:srgbClr val="0C0C92"/>
                </a:solidFill>
              </a:rPr>
              <a:t>Oxit</a:t>
            </a:r>
            <a:r>
              <a:rPr lang="en-US" b="1" dirty="0">
                <a:solidFill>
                  <a:srgbClr val="0C0C92"/>
                </a:solidFill>
              </a:rPr>
              <a:t>                  Na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O                     </a:t>
            </a:r>
            <a:r>
              <a:rPr lang="en-US" b="1" dirty="0" err="1">
                <a:solidFill>
                  <a:srgbClr val="0C0C92"/>
                </a:solidFill>
              </a:rPr>
              <a:t>CaO</a:t>
            </a:r>
            <a:r>
              <a:rPr lang="en-US" b="1" dirty="0">
                <a:solidFill>
                  <a:srgbClr val="0C0C92"/>
                </a:solidFill>
              </a:rPr>
              <a:t>                      Al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O</a:t>
            </a:r>
            <a:r>
              <a:rPr lang="en-US" b="1" baseline="-25000" dirty="0">
                <a:solidFill>
                  <a:srgbClr val="0C0C92"/>
                </a:solidFill>
              </a:rPr>
              <a:t>3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99368" name="Text Box 40"/>
          <p:cNvSpPr txBox="1">
            <a:spLocks noChangeArrowheads="1"/>
          </p:cNvSpPr>
          <p:nvPr/>
        </p:nvSpPr>
        <p:spPr bwMode="auto">
          <a:xfrm>
            <a:off x="0" y="1828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- Tính chất     là oxit bazơ          là oxit bazơ        là oxit lưỡng tính</a:t>
            </a:r>
          </a:p>
        </p:txBody>
      </p:sp>
      <p:sp>
        <p:nvSpPr>
          <p:cNvPr id="99369" name="Text Box 41"/>
          <p:cNvSpPr txBox="1">
            <a:spLocks noChangeArrowheads="1"/>
          </p:cNvSpPr>
          <p:nvPr/>
        </p:nvSpPr>
        <p:spPr bwMode="auto">
          <a:xfrm>
            <a:off x="152400" y="2286000"/>
            <a:ext cx="1600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1800"/>
              <a:t>+ </a:t>
            </a:r>
            <a:r>
              <a:rPr lang="en-US"/>
              <a:t>T/d với nước</a:t>
            </a:r>
          </a:p>
        </p:txBody>
      </p:sp>
      <p:sp>
        <p:nvSpPr>
          <p:cNvPr id="99370" name="Text Box 42"/>
          <p:cNvSpPr txBox="1">
            <a:spLocks noChangeArrowheads="1"/>
          </p:cNvSpPr>
          <p:nvPr/>
        </p:nvSpPr>
        <p:spPr bwMode="auto">
          <a:xfrm>
            <a:off x="1828800" y="2301875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pư mạnh tạo dd kiềm</a:t>
            </a:r>
          </a:p>
        </p:txBody>
      </p:sp>
      <p:sp>
        <p:nvSpPr>
          <p:cNvPr id="99371" name="Text Box 43"/>
          <p:cNvSpPr txBox="1">
            <a:spLocks noChangeArrowheads="1"/>
          </p:cNvSpPr>
          <p:nvPr/>
        </p:nvSpPr>
        <p:spPr bwMode="auto">
          <a:xfrm>
            <a:off x="4267200" y="2286000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pư mạnh tạo dd kiềm</a:t>
            </a:r>
          </a:p>
        </p:txBody>
      </p:sp>
      <p:sp>
        <p:nvSpPr>
          <p:cNvPr id="99372" name="Text Box 44"/>
          <p:cNvSpPr txBox="1">
            <a:spLocks noChangeArrowheads="1"/>
          </p:cNvSpPr>
          <p:nvPr/>
        </p:nvSpPr>
        <p:spPr bwMode="auto">
          <a:xfrm>
            <a:off x="6705600" y="2286000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/>
              <a:t>không tan</a:t>
            </a:r>
          </a:p>
        </p:txBody>
      </p:sp>
      <p:sp>
        <p:nvSpPr>
          <p:cNvPr id="99375" name="Text Box 47"/>
          <p:cNvSpPr txBox="1">
            <a:spLocks noChangeArrowheads="1"/>
          </p:cNvSpPr>
          <p:nvPr/>
        </p:nvSpPr>
        <p:spPr bwMode="auto">
          <a:xfrm>
            <a:off x="304800" y="3171825"/>
            <a:ext cx="1447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+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dd</a:t>
            </a:r>
            <a:r>
              <a:rPr lang="en-US" dirty="0"/>
              <a:t> </a:t>
            </a:r>
            <a:r>
              <a:rPr lang="en-US" dirty="0" err="1"/>
              <a:t>kiềm</a:t>
            </a:r>
            <a:endParaRPr lang="en-US" dirty="0"/>
          </a:p>
        </p:txBody>
      </p:sp>
      <p:sp>
        <p:nvSpPr>
          <p:cNvPr id="99376" name="Text Box 48"/>
          <p:cNvSpPr txBox="1">
            <a:spLocks noChangeArrowheads="1"/>
          </p:cNvSpPr>
          <p:nvPr/>
        </p:nvSpPr>
        <p:spPr bwMode="auto">
          <a:xfrm>
            <a:off x="1905000" y="3187700"/>
            <a:ext cx="2286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thực chất là t/d với nước</a:t>
            </a:r>
          </a:p>
        </p:txBody>
      </p:sp>
      <p:sp>
        <p:nvSpPr>
          <p:cNvPr id="99377" name="Text Box 49"/>
          <p:cNvSpPr txBox="1">
            <a:spLocks noChangeArrowheads="1"/>
          </p:cNvSpPr>
          <p:nvPr/>
        </p:nvSpPr>
        <p:spPr bwMode="auto">
          <a:xfrm>
            <a:off x="4267200" y="3171825"/>
            <a:ext cx="22098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t/d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99378" name="Text Box 50"/>
          <p:cNvSpPr txBox="1">
            <a:spLocks noChangeArrowheads="1"/>
          </p:cNvSpPr>
          <p:nvPr/>
        </p:nvSpPr>
        <p:spPr bwMode="auto">
          <a:xfrm>
            <a:off x="6705600" y="3187700"/>
            <a:ext cx="2362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 smtClean="0"/>
              <a:t>aluminat</a:t>
            </a:r>
            <a:r>
              <a:rPr lang="en-US" dirty="0" smtClean="0"/>
              <a:t> (</a:t>
            </a:r>
            <a:r>
              <a:rPr lang="en-US" dirty="0"/>
              <a:t>AlO</a:t>
            </a:r>
            <a:r>
              <a:rPr lang="en-US" baseline="-25000" dirty="0"/>
              <a:t>2</a:t>
            </a:r>
            <a:r>
              <a:rPr lang="en-US" baseline="30000" dirty="0"/>
              <a:t>-</a:t>
            </a:r>
            <a:r>
              <a:rPr lang="en-US" dirty="0"/>
              <a:t>)</a:t>
            </a:r>
          </a:p>
        </p:txBody>
      </p:sp>
      <p:sp>
        <p:nvSpPr>
          <p:cNvPr id="99386" name="Line 58"/>
          <p:cNvSpPr>
            <a:spLocks noChangeShapeType="1"/>
          </p:cNvSpPr>
          <p:nvPr/>
        </p:nvSpPr>
        <p:spPr bwMode="auto">
          <a:xfrm>
            <a:off x="76200" y="4572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7" name="Text Box 59"/>
          <p:cNvSpPr txBox="1">
            <a:spLocks noChangeArrowheads="1"/>
          </p:cNvSpPr>
          <p:nvPr/>
        </p:nvSpPr>
        <p:spPr bwMode="auto">
          <a:xfrm>
            <a:off x="152400" y="48768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Hiđroxit</a:t>
            </a:r>
            <a:r>
              <a:rPr lang="en-US" b="1" dirty="0">
                <a:solidFill>
                  <a:srgbClr val="0C0C92"/>
                </a:solidFill>
              </a:rPr>
              <a:t>            </a:t>
            </a:r>
            <a:r>
              <a:rPr lang="en-US" b="1" dirty="0" err="1">
                <a:solidFill>
                  <a:srgbClr val="0C0C92"/>
                </a:solidFill>
              </a:rPr>
              <a:t>NaOH</a:t>
            </a:r>
            <a:r>
              <a:rPr lang="en-US" b="1" dirty="0">
                <a:solidFill>
                  <a:srgbClr val="0C0C92"/>
                </a:solidFill>
              </a:rPr>
              <a:t>                    </a:t>
            </a:r>
            <a:r>
              <a:rPr lang="en-US" b="1" dirty="0" err="1">
                <a:solidFill>
                  <a:srgbClr val="0C0C92"/>
                </a:solidFill>
              </a:rPr>
              <a:t>Ca</a:t>
            </a:r>
            <a:r>
              <a:rPr lang="en-US" b="1" dirty="0">
                <a:solidFill>
                  <a:srgbClr val="0C0C92"/>
                </a:solidFill>
              </a:rPr>
              <a:t>(OH)</a:t>
            </a:r>
            <a:r>
              <a:rPr lang="en-US" b="1" baseline="-25000" dirty="0">
                <a:solidFill>
                  <a:srgbClr val="0C0C92"/>
                </a:solidFill>
              </a:rPr>
              <a:t>2</a:t>
            </a:r>
            <a:r>
              <a:rPr lang="en-US" b="1" dirty="0">
                <a:solidFill>
                  <a:srgbClr val="0C0C92"/>
                </a:solidFill>
              </a:rPr>
              <a:t>               Al(OH)</a:t>
            </a:r>
            <a:r>
              <a:rPr lang="en-US" b="1" baseline="-25000" dirty="0">
                <a:solidFill>
                  <a:srgbClr val="0C0C92"/>
                </a:solidFill>
              </a:rPr>
              <a:t>3</a:t>
            </a:r>
            <a:r>
              <a:rPr lang="en-US" b="1" dirty="0">
                <a:solidFill>
                  <a:srgbClr val="0C0C92"/>
                </a:solidFill>
              </a:rPr>
              <a:t>  </a:t>
            </a:r>
          </a:p>
        </p:txBody>
      </p:sp>
      <p:sp>
        <p:nvSpPr>
          <p:cNvPr id="99388" name="Line 60"/>
          <p:cNvSpPr>
            <a:spLocks noChangeShapeType="1"/>
          </p:cNvSpPr>
          <p:nvPr/>
        </p:nvSpPr>
        <p:spPr bwMode="auto">
          <a:xfrm>
            <a:off x="76200" y="54102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89" name="Text Box 61"/>
          <p:cNvSpPr txBox="1">
            <a:spLocks noChangeArrowheads="1"/>
          </p:cNvSpPr>
          <p:nvPr/>
        </p:nvSpPr>
        <p:spPr bwMode="auto">
          <a:xfrm>
            <a:off x="0" y="54864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- Tính tan           tan nhiều                 ít tan                  không tan</a:t>
            </a:r>
            <a:r>
              <a:rPr lang="en-US" sz="1800"/>
              <a:t>                 </a:t>
            </a:r>
          </a:p>
        </p:txBody>
      </p:sp>
      <p:sp>
        <p:nvSpPr>
          <p:cNvPr id="99390" name="Text Box 62"/>
          <p:cNvSpPr txBox="1">
            <a:spLocks noChangeArrowheads="1"/>
          </p:cNvSpPr>
          <p:nvPr/>
        </p:nvSpPr>
        <p:spPr bwMode="auto">
          <a:xfrm>
            <a:off x="0" y="5943600"/>
            <a:ext cx="89916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bazơ</a:t>
            </a:r>
            <a:r>
              <a:rPr lang="en-US" dirty="0"/>
              <a:t> </a:t>
            </a:r>
            <a:r>
              <a:rPr lang="en-US" dirty="0" err="1"/>
              <a:t>kiềm</a:t>
            </a:r>
            <a:r>
              <a:rPr lang="en-US" dirty="0"/>
              <a:t>      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hiđroxit</a:t>
            </a:r>
            <a:r>
              <a:rPr lang="en-US" dirty="0"/>
              <a:t>                                                                              </a:t>
            </a:r>
            <a:r>
              <a:rPr lang="en-US" dirty="0" smtClean="0"/>
              <a:t>.                                                                                  </a:t>
            </a:r>
            <a:r>
              <a:rPr lang="en-US" dirty="0" err="1" smtClean="0"/>
              <a:t>lưỡng</a:t>
            </a:r>
            <a:r>
              <a:rPr lang="en-US" dirty="0" smtClean="0"/>
              <a:t> </a:t>
            </a:r>
            <a:r>
              <a:rPr lang="en-US" dirty="0" err="1"/>
              <a:t>tính</a:t>
            </a:r>
            <a:endParaRPr lang="en-US" dirty="0"/>
          </a:p>
        </p:txBody>
      </p:sp>
      <p:sp>
        <p:nvSpPr>
          <p:cNvPr id="6169" name="Line 63"/>
          <p:cNvSpPr>
            <a:spLocks noChangeShapeType="1"/>
          </p:cNvSpPr>
          <p:nvPr/>
        </p:nvSpPr>
        <p:spPr bwMode="auto">
          <a:xfrm>
            <a:off x="76200" y="6858000"/>
            <a:ext cx="8991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2" name="Line 64"/>
          <p:cNvSpPr>
            <a:spLocks noChangeShapeType="1"/>
          </p:cNvSpPr>
          <p:nvPr/>
        </p:nvSpPr>
        <p:spPr bwMode="auto">
          <a:xfrm>
            <a:off x="762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3" name="Line 65"/>
          <p:cNvSpPr>
            <a:spLocks noChangeShapeType="1"/>
          </p:cNvSpPr>
          <p:nvPr/>
        </p:nvSpPr>
        <p:spPr bwMode="auto">
          <a:xfrm>
            <a:off x="16764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4" name="Line 66"/>
          <p:cNvSpPr>
            <a:spLocks noChangeShapeType="1"/>
          </p:cNvSpPr>
          <p:nvPr/>
        </p:nvSpPr>
        <p:spPr bwMode="auto">
          <a:xfrm>
            <a:off x="41910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5" name="Line 67"/>
          <p:cNvSpPr>
            <a:spLocks noChangeShapeType="1"/>
          </p:cNvSpPr>
          <p:nvPr/>
        </p:nvSpPr>
        <p:spPr bwMode="auto">
          <a:xfrm>
            <a:off x="65532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9396" name="Line 68"/>
          <p:cNvSpPr>
            <a:spLocks noChangeShapeType="1"/>
          </p:cNvSpPr>
          <p:nvPr/>
        </p:nvSpPr>
        <p:spPr bwMode="auto">
          <a:xfrm>
            <a:off x="9067800" y="1143000"/>
            <a:ext cx="0" cy="571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2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Rounded Rectangle 33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71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9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9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9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9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9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9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9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9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9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9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9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67" grpId="0"/>
      <p:bldP spid="99368" grpId="0"/>
      <p:bldP spid="99369" grpId="0"/>
      <p:bldP spid="99370" grpId="0"/>
      <p:bldP spid="99371" grpId="0"/>
      <p:bldP spid="99372" grpId="0"/>
      <p:bldP spid="99375" grpId="0"/>
      <p:bldP spid="99376" grpId="0"/>
      <p:bldP spid="99377" grpId="0"/>
      <p:bldP spid="99378" grpId="0"/>
      <p:bldP spid="99386" grpId="0" animBg="1"/>
      <p:bldP spid="99387" grpId="0"/>
      <p:bldP spid="99388" grpId="0" animBg="1"/>
      <p:bldP spid="99389" grpId="0"/>
      <p:bldP spid="9939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5"/>
          <p:cNvSpPr txBox="1">
            <a:spLocks noChangeArrowheads="1"/>
          </p:cNvSpPr>
          <p:nvPr/>
        </p:nvSpPr>
        <p:spPr bwMode="auto">
          <a:xfrm>
            <a:off x="51437" y="152400"/>
            <a:ext cx="899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smtClean="0">
                <a:solidFill>
                  <a:srgbClr val="C00000"/>
                </a:solidFill>
              </a:rPr>
              <a:t>1.3. </a:t>
            </a:r>
            <a:r>
              <a:rPr lang="en-US" b="1" dirty="0" err="1" smtClean="0">
                <a:solidFill>
                  <a:srgbClr val="C00000"/>
                </a:solidFill>
              </a:rPr>
              <a:t>Một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số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muối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quan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trọng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của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natri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canxi</a:t>
            </a:r>
            <a:r>
              <a:rPr lang="en-US" b="1" dirty="0">
                <a:solidFill>
                  <a:srgbClr val="C00000"/>
                </a:solidFill>
              </a:rPr>
              <a:t>, </a:t>
            </a:r>
            <a:r>
              <a:rPr lang="en-US" b="1" dirty="0" err="1">
                <a:solidFill>
                  <a:srgbClr val="C00000"/>
                </a:solidFill>
              </a:rPr>
              <a:t>nhôm</a:t>
            </a:r>
            <a:r>
              <a:rPr lang="en-US" b="1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100398" name="Text Box 46"/>
          <p:cNvSpPr txBox="1">
            <a:spLocks noChangeArrowheads="1"/>
          </p:cNvSpPr>
          <p:nvPr/>
        </p:nvSpPr>
        <p:spPr bwMode="auto">
          <a:xfrm>
            <a:off x="533400" y="609600"/>
            <a:ext cx="533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FontTx/>
              <a:buChar char="-"/>
            </a:pPr>
            <a:r>
              <a:rPr lang="en-US" dirty="0" smtClean="0"/>
              <a:t> Na</a:t>
            </a:r>
            <a:r>
              <a:rPr lang="en-US" baseline="-25000" dirty="0" smtClean="0"/>
              <a:t>2</a:t>
            </a:r>
            <a:r>
              <a:rPr lang="en-US" dirty="0" smtClean="0"/>
              <a:t>CO</a:t>
            </a:r>
            <a:r>
              <a:rPr lang="en-US" baseline="-25000" dirty="0" smtClean="0"/>
              <a:t>3</a:t>
            </a:r>
            <a:r>
              <a:rPr lang="en-US" baseline="-25000" dirty="0"/>
              <a:t>,</a:t>
            </a:r>
            <a:r>
              <a:rPr lang="en-US" dirty="0"/>
              <a:t>,  NaHCO</a:t>
            </a:r>
            <a:r>
              <a:rPr lang="en-US" baseline="-25000" dirty="0"/>
              <a:t>3</a:t>
            </a:r>
            <a:r>
              <a:rPr lang="en-US" dirty="0"/>
              <a:t>, </a:t>
            </a:r>
            <a:r>
              <a:rPr lang="en-US" dirty="0" err="1"/>
              <a:t>NaCl</a:t>
            </a:r>
            <a:endParaRPr lang="en-US" dirty="0"/>
          </a:p>
          <a:p>
            <a:pPr>
              <a:spcBef>
                <a:spcPct val="50000"/>
              </a:spcBef>
              <a:buFontTx/>
              <a:buChar char="-"/>
            </a:pPr>
            <a:r>
              <a:rPr lang="en-US" dirty="0" smtClean="0"/>
              <a:t> CaCO</a:t>
            </a:r>
            <a:r>
              <a:rPr lang="en-US" baseline="-25000" dirty="0" smtClean="0"/>
              <a:t>3</a:t>
            </a:r>
            <a:r>
              <a:rPr lang="en-US" dirty="0"/>
              <a:t>, CaSO</a:t>
            </a:r>
            <a:r>
              <a:rPr lang="en-US" baseline="-25000" dirty="0"/>
              <a:t>4</a:t>
            </a:r>
            <a:endParaRPr lang="en-US" dirty="0"/>
          </a:p>
          <a:p>
            <a:pPr>
              <a:spcBef>
                <a:spcPct val="50000"/>
              </a:spcBef>
            </a:pPr>
            <a:r>
              <a:rPr lang="en-US" dirty="0"/>
              <a:t>- </a:t>
            </a:r>
            <a:r>
              <a:rPr lang="en-US" dirty="0" smtClean="0"/>
              <a:t> AlCl</a:t>
            </a:r>
            <a:r>
              <a:rPr lang="en-US" baseline="-25000" dirty="0" smtClean="0"/>
              <a:t>3</a:t>
            </a:r>
            <a:r>
              <a:rPr lang="en-US" dirty="0"/>
              <a:t>, Al</a:t>
            </a:r>
            <a:r>
              <a:rPr lang="en-US" baseline="-25000" dirty="0"/>
              <a:t>2</a:t>
            </a:r>
            <a:r>
              <a:rPr lang="en-US" dirty="0"/>
              <a:t>(SO</a:t>
            </a:r>
            <a:r>
              <a:rPr lang="en-US" baseline="-25000" dirty="0"/>
              <a:t>4</a:t>
            </a:r>
            <a:r>
              <a:rPr lang="en-US" dirty="0"/>
              <a:t>)</a:t>
            </a:r>
            <a:r>
              <a:rPr lang="en-US" baseline="-25000" dirty="0"/>
              <a:t>3</a:t>
            </a:r>
            <a:endParaRPr lang="en-US" dirty="0"/>
          </a:p>
        </p:txBody>
      </p:sp>
      <p:sp>
        <p:nvSpPr>
          <p:cNvPr id="7179" name="Text Box 54"/>
          <p:cNvSpPr txBox="1">
            <a:spLocks noChangeArrowheads="1"/>
          </p:cNvSpPr>
          <p:nvPr/>
        </p:nvSpPr>
        <p:spPr bwMode="auto">
          <a:xfrm>
            <a:off x="152400" y="5029200"/>
            <a:ext cx="8534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 sz="1800"/>
          </a:p>
        </p:txBody>
      </p:sp>
      <p:sp>
        <p:nvSpPr>
          <p:cNvPr id="17" name="TextBox 16"/>
          <p:cNvSpPr txBox="1"/>
          <p:nvPr/>
        </p:nvSpPr>
        <p:spPr>
          <a:xfrm>
            <a:off x="72219" y="2242227"/>
            <a:ext cx="8726837" cy="461665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1.4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Điều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en-US" sz="24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2362200" y="2162175"/>
            <a:ext cx="3865161" cy="561032"/>
            <a:chOff x="2574332" y="5500688"/>
            <a:chExt cx="3865161" cy="561032"/>
          </a:xfrm>
        </p:grpSpPr>
        <p:sp>
          <p:nvSpPr>
            <p:cNvPr id="19" name="Rectangle 13"/>
            <p:cNvSpPr>
              <a:spLocks noChangeArrowheads="1"/>
            </p:cNvSpPr>
            <p:nvPr/>
          </p:nvSpPr>
          <p:spPr bwMode="auto">
            <a:xfrm>
              <a:off x="2574332" y="5600055"/>
              <a:ext cx="386516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5000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.VnTime" panose="020B7200000000000000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</a:pPr>
              <a:r>
                <a:rPr lang="en-US" altLang="en-US" sz="2400" dirty="0">
                  <a:latin typeface="Arial" panose="020B0604020202020204" pitchFamily="34" charset="0"/>
                  <a:cs typeface="Arial" panose="020B0604020202020204" pitchFamily="34" charset="0"/>
                </a:rPr>
                <a:t>    2NaCl             2Na</a:t>
              </a:r>
              <a:r>
                <a:rPr lang="en-US" altLang="en-US" sz="2400" dirty="0">
                  <a:latin typeface="Arial" panose="020B0604020202020204" pitchFamily="34" charset="0"/>
                  <a:cs typeface="Arial" panose="020B0604020202020204" pitchFamily="34" charset="0"/>
                  <a:sym typeface=".VnTimeH" panose="020B7200000000000000" pitchFamily="34" charset="0"/>
                </a:rPr>
                <a:t> + Cl</a:t>
              </a:r>
              <a:r>
                <a:rPr lang="en-US" altLang="en-US" sz="2400" baseline="-25000" dirty="0">
                  <a:latin typeface="Arial" panose="020B0604020202020204" pitchFamily="34" charset="0"/>
                  <a:cs typeface="Arial" panose="020B0604020202020204" pitchFamily="34" charset="0"/>
                  <a:sym typeface=".VnTimeH" panose="020B7200000000000000" pitchFamily="34" charset="0"/>
                </a:rPr>
                <a:t>2 </a:t>
              </a:r>
              <a:endParaRPr lang="en-US" altLang="en-US" sz="2400" dirty="0">
                <a:latin typeface="Arial" panose="020B0604020202020204" pitchFamily="34" charset="0"/>
                <a:cs typeface="Arial" panose="020B0604020202020204" pitchFamily="34" charset="0"/>
                <a:sym typeface=".VnTimeH" panose="020B7200000000000000" pitchFamily="34" charset="0"/>
              </a:endParaRPr>
            </a:p>
          </p:txBody>
        </p:sp>
        <p:grpSp>
          <p:nvGrpSpPr>
            <p:cNvPr id="20" name="Group 19"/>
            <p:cNvGrpSpPr>
              <a:grpSpLocks/>
            </p:cNvGrpSpPr>
            <p:nvPr/>
          </p:nvGrpSpPr>
          <p:grpSpPr bwMode="auto">
            <a:xfrm>
              <a:off x="3911600" y="5500688"/>
              <a:ext cx="965200" cy="461962"/>
              <a:chOff x="2605" y="2783"/>
              <a:chExt cx="608" cy="291"/>
            </a:xfrm>
          </p:grpSpPr>
          <p:sp>
            <p:nvSpPr>
              <p:cNvPr id="21" name="Text Box 15"/>
              <p:cNvSpPr txBox="1">
                <a:spLocks noChangeArrowheads="1"/>
              </p:cNvSpPr>
              <p:nvPr/>
            </p:nvSpPr>
            <p:spPr bwMode="auto">
              <a:xfrm>
                <a:off x="2648" y="2783"/>
                <a:ext cx="533" cy="2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5000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.VnTime" panose="020B7200000000000000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</a:pPr>
                <a:r>
                  <a:rPr lang="en-US" altLang="en-US" sz="2400">
                    <a:latin typeface="Arial" panose="020B0604020202020204" pitchFamily="34" charset="0"/>
                    <a:cs typeface="Arial" panose="020B0604020202020204" pitchFamily="34" charset="0"/>
                  </a:rPr>
                  <a:t>đpnc</a:t>
                </a:r>
              </a:p>
            </p:txBody>
          </p:sp>
          <p:sp>
            <p:nvSpPr>
              <p:cNvPr id="22" name="Line 16"/>
              <p:cNvSpPr>
                <a:spLocks noChangeShapeType="1"/>
              </p:cNvSpPr>
              <p:nvPr/>
            </p:nvSpPr>
            <p:spPr bwMode="auto">
              <a:xfrm>
                <a:off x="2605" y="3059"/>
                <a:ext cx="608" cy="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US" sz="2400"/>
              </a:p>
            </p:txBody>
          </p:sp>
        </p:grpSp>
      </p:grp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ctangle 1"/>
              <p:cNvSpPr/>
              <p:nvPr/>
            </p:nvSpPr>
            <p:spPr>
              <a:xfrm>
                <a:off x="2599444" y="2723207"/>
                <a:ext cx="3390672" cy="603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CaCl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Ca  +  Cl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</a:p>
            </p:txBody>
          </p:sp>
        </mc:Choice>
        <mc:Fallback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9444" y="2723207"/>
                <a:ext cx="3390672" cy="603178"/>
              </a:xfrm>
              <a:prstGeom prst="rect">
                <a:avLst/>
              </a:prstGeom>
              <a:blipFill rotWithShape="1">
                <a:blip r:embed="rId2"/>
                <a:stretch>
                  <a:fillRect l="-180" b="-2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19100" y="5543286"/>
            <a:ext cx="693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>
                <a:latin typeface="Arial" pitchFamily="34" charset="0"/>
                <a:cs typeface="Arial" pitchFamily="34" charset="0"/>
              </a:rPr>
              <a:t>Tác dụng với dung dịch kiềm</a:t>
            </a:r>
          </a:p>
          <a:p>
            <a:r>
              <a:rPr lang="vi-VN" sz="2400" dirty="0">
                <a:latin typeface="Arial" pitchFamily="34" charset="0"/>
                <a:cs typeface="Arial" pitchFamily="34" charset="0"/>
              </a:rPr>
              <a:t>	</a:t>
            </a:r>
            <a:r>
              <a:rPr lang="vi-VN" sz="2400" dirty="0" smtClean="0">
                <a:latin typeface="Arial" pitchFamily="34" charset="0"/>
                <a:cs typeface="Arial" pitchFamily="34" charset="0"/>
              </a:rPr>
              <a:t>Al 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+ NaOH + H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O → NaAlO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dirty="0">
                <a:latin typeface="Arial" pitchFamily="34" charset="0"/>
                <a:cs typeface="Arial" pitchFamily="34" charset="0"/>
              </a:rPr>
              <a:t> + 3/2H</a:t>
            </a:r>
            <a:r>
              <a:rPr lang="vi-VN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vi-VN" sz="2400" baseline="30000" dirty="0">
                <a:latin typeface="Arial" pitchFamily="34" charset="0"/>
                <a:cs typeface="Arial" pitchFamily="34" charset="0"/>
              </a:rPr>
              <a:t>↑</a:t>
            </a:r>
            <a:endParaRPr lang="vi-VN" sz="2400" baseline="300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2496644" y="3248298"/>
                <a:ext cx="3877985" cy="6031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dirty="0" smtClean="0">
                    <a:latin typeface="Arial" pitchFamily="34" charset="0"/>
                    <a:cs typeface="Arial" pitchFamily="34" charset="0"/>
                  </a:rPr>
                  <a:t> Al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4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Al 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+ 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3/2O</a:t>
                </a:r>
                <a:r>
                  <a:rPr lang="en-US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	</a:t>
                </a:r>
                <a:endParaRPr lang="en-US" sz="24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6644" y="3248298"/>
                <a:ext cx="3877985" cy="603178"/>
              </a:xfrm>
              <a:prstGeom prst="rect">
                <a:avLst/>
              </a:prstGeom>
              <a:blipFill rotWithShape="1">
                <a:blip r:embed="rId3"/>
                <a:stretch>
                  <a:fillRect l="-786" b="-232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342900" y="3851476"/>
                <a:ext cx="7010400" cy="16918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Tác </a:t>
                </a:r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dụng với oxit kim loại</a:t>
                </a:r>
              </a:p>
              <a:p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		2Al +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Fe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4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400" i="1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</m:t>
                        </m:r>
                        <m:r>
                          <a:rPr lang="en-US" sz="2400" i="1" baseline="300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</m:e>
                    </m:groupChr>
                  </m:oMath>
                </a14:m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 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Al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+ 2Fe </a:t>
                </a:r>
                <a:endParaRPr lang="en-US" sz="2400" dirty="0">
                  <a:latin typeface="Arial" pitchFamily="34" charset="0"/>
                  <a:cs typeface="Arial" pitchFamily="34" charset="0"/>
                </a:endParaRPr>
              </a:p>
              <a:p>
                <a:r>
                  <a:rPr lang="vi-VN" sz="2400" b="1" dirty="0" smtClean="0">
                    <a:latin typeface="Arial" pitchFamily="34" charset="0"/>
                    <a:cs typeface="Arial" pitchFamily="34" charset="0"/>
                  </a:rPr>
                  <a:t>Tác </a:t>
                </a:r>
                <a:r>
                  <a:rPr lang="vi-VN" sz="2400" b="1" dirty="0">
                    <a:latin typeface="Arial" pitchFamily="34" charset="0"/>
                    <a:cs typeface="Arial" pitchFamily="34" charset="0"/>
                  </a:rPr>
                  <a:t>dụng với nước</a:t>
                </a:r>
              </a:p>
              <a:p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		2Al + 6H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O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→</a:t>
                </a:r>
                <a:r>
                  <a:rPr lang="en-US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2Al(OH)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3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+ </a:t>
                </a:r>
                <a:r>
                  <a:rPr lang="vi-VN" sz="2400" dirty="0">
                    <a:latin typeface="Arial" pitchFamily="34" charset="0"/>
                    <a:cs typeface="Arial" pitchFamily="34" charset="0"/>
                  </a:rPr>
                  <a:t>3H</a:t>
                </a:r>
                <a:r>
                  <a:rPr lang="vi-VN" sz="2400" baseline="-25000" dirty="0">
                    <a:latin typeface="Arial" pitchFamily="34" charset="0"/>
                    <a:cs typeface="Arial" pitchFamily="34" charset="0"/>
                  </a:rPr>
                  <a:t>2</a:t>
                </a:r>
                <a:r>
                  <a:rPr lang="vi-VN" sz="2400" baseline="30000" dirty="0">
                    <a:latin typeface="Arial" pitchFamily="34" charset="0"/>
                    <a:cs typeface="Arial" pitchFamily="34" charset="0"/>
                  </a:rPr>
                  <a:t>↑</a:t>
                </a:r>
                <a:endParaRPr lang="en-US" sz="2400" baseline="30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" y="3851476"/>
                <a:ext cx="7010400" cy="1691810"/>
              </a:xfrm>
              <a:prstGeom prst="rect">
                <a:avLst/>
              </a:prstGeom>
              <a:blipFill rotWithShape="1">
                <a:blip r:embed="rId4"/>
                <a:stretch>
                  <a:fillRect l="-1304" t="-2527" b="-75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020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03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98" grpId="0"/>
      <p:bldP spid="17" grpId="0" animBg="1"/>
      <p:bldP spid="2" grpId="0"/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>
            <a:off x="27709" y="549274"/>
            <a:ext cx="2667000" cy="685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30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1.5. </a:t>
            </a:r>
            <a:r>
              <a:rPr lang="en-US" sz="3000" b="1" i="1" u="sng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Nước</a:t>
            </a:r>
            <a:r>
              <a:rPr lang="en-US" sz="3000" b="1" i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</a:t>
            </a:r>
            <a:r>
              <a:rPr lang="en-US" sz="3000" b="1" i="1" u="sng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cứng</a:t>
            </a:r>
            <a:endParaRPr lang="en-US" sz="3000" b="1" i="1" u="sng" dirty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graphicFrame>
        <p:nvGraphicFramePr>
          <p:cNvPr id="23599" name="Group 4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8757032"/>
              </p:ext>
            </p:extLst>
          </p:nvPr>
        </p:nvGraphicFramePr>
        <p:xfrm>
          <a:off x="27709" y="1311274"/>
          <a:ext cx="9144000" cy="3505200"/>
        </p:xfrm>
        <a:graphic>
          <a:graphicData uri="http://schemas.openxmlformats.org/drawingml/2006/table">
            <a:tbl>
              <a:tblPr/>
              <a:tblGrid>
                <a:gridCol w="1981200"/>
                <a:gridCol w="2244725"/>
                <a:gridCol w="1998663"/>
                <a:gridCol w="2919412"/>
              </a:tblGrid>
              <a:tr h="175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</a:t>
                      </a:r>
                      <a:endParaRPr kumimoji="0" lang="en-US" sz="28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endParaRPr kumimoji="0" lang="en-US" sz="2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23576" name="Text Box 24"/>
          <p:cNvSpPr txBox="1">
            <a:spLocks noChangeArrowheads="1"/>
          </p:cNvSpPr>
          <p:nvPr/>
        </p:nvSpPr>
        <p:spPr bwMode="auto">
          <a:xfrm>
            <a:off x="-56327" y="3100010"/>
            <a:ext cx="225318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Chứa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000000"/>
                </a:solidFill>
                <a:latin typeface="Times New Roman" pitchFamily="18" charset="0"/>
              </a:rPr>
              <a:t>nhiều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                          ion</a:t>
            </a: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Ca</a:t>
            </a:r>
            <a:r>
              <a:rPr lang="en-US" sz="3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r>
              <a:rPr lang="en-US" sz="3000" b="1" dirty="0" smtClean="0">
                <a:solidFill>
                  <a:srgbClr val="000000"/>
                </a:solidFill>
                <a:latin typeface="Times New Roman" pitchFamily="18" charset="0"/>
              </a:rPr>
              <a:t>&amp;Mg </a:t>
            </a:r>
            <a:r>
              <a:rPr lang="en-US" sz="3000" b="1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endParaRPr lang="en-US" sz="3000" b="1" dirty="0" smtClean="0">
              <a:solidFill>
                <a:srgbClr val="000000"/>
              </a:solidFill>
            </a:endParaRPr>
          </a:p>
        </p:txBody>
      </p:sp>
      <p:sp>
        <p:nvSpPr>
          <p:cNvPr id="23577" name="Text Box 25"/>
          <p:cNvSpPr txBox="1">
            <a:spLocks noChangeArrowheads="1"/>
          </p:cNvSpPr>
          <p:nvPr/>
        </p:nvSpPr>
        <p:spPr bwMode="auto">
          <a:xfrm>
            <a:off x="2057400" y="3106593"/>
            <a:ext cx="22860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HCO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endParaRPr lang="en-US" sz="30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78" name="Text Box 26"/>
          <p:cNvSpPr txBox="1">
            <a:spLocks noChangeArrowheads="1"/>
          </p:cNvSpPr>
          <p:nvPr/>
        </p:nvSpPr>
        <p:spPr bwMode="auto">
          <a:xfrm>
            <a:off x="4343400" y="3074843"/>
            <a:ext cx="18288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Cl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, SO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2-</a:t>
            </a:r>
            <a:endParaRPr lang="en-US" sz="3000" b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3579" name="Text Box 27"/>
          <p:cNvSpPr txBox="1">
            <a:spLocks noChangeArrowheads="1"/>
          </p:cNvSpPr>
          <p:nvPr/>
        </p:nvSpPr>
        <p:spPr bwMode="auto">
          <a:xfrm>
            <a:off x="6248400" y="3106593"/>
            <a:ext cx="29718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 ion</a:t>
            </a:r>
          </a:p>
          <a:p>
            <a:pPr algn="ctr" eaLnBrk="1" fontAlgn="base" hangingPunct="1">
              <a:spcBef>
                <a:spcPct val="20000"/>
              </a:spcBef>
              <a:spcAft>
                <a:spcPct val="0"/>
              </a:spcAft>
            </a:pP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Cl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, SO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2-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,HCO</a:t>
            </a:r>
            <a:r>
              <a:rPr lang="en-US" sz="3000" b="1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b="1" baseline="30000" smtClean="0">
                <a:solidFill>
                  <a:srgbClr val="000000"/>
                </a:solidFill>
                <a:latin typeface="Times New Roman" pitchFamily="18" charset="0"/>
              </a:rPr>
              <a:t>-</a:t>
            </a:r>
            <a:r>
              <a:rPr lang="en-US" sz="3000" b="1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3586" name="Text Box 34"/>
          <p:cNvSpPr txBox="1">
            <a:spLocks noChangeArrowheads="1"/>
          </p:cNvSpPr>
          <p:nvPr/>
        </p:nvSpPr>
        <p:spPr bwMode="auto">
          <a:xfrm>
            <a:off x="1946564" y="1466056"/>
            <a:ext cx="2438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endParaRPr lang="en-US" sz="2800" b="1" dirty="0" smtClean="0">
              <a:solidFill>
                <a:srgbClr val="6600CC"/>
              </a:solidFill>
              <a:latin typeface="Times New Roman" pitchFamily="18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tạm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thời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7" name="Text Box 35"/>
          <p:cNvSpPr txBox="1">
            <a:spLocks noChangeArrowheads="1"/>
          </p:cNvSpPr>
          <p:nvPr/>
        </p:nvSpPr>
        <p:spPr bwMode="auto">
          <a:xfrm>
            <a:off x="4232564" y="1484302"/>
            <a:ext cx="2057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vĩnh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cửu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8" name="Text Box 36"/>
          <p:cNvSpPr txBox="1">
            <a:spLocks noChangeArrowheads="1"/>
          </p:cNvSpPr>
          <p:nvPr/>
        </p:nvSpPr>
        <p:spPr bwMode="auto">
          <a:xfrm>
            <a:off x="6172489" y="1496166"/>
            <a:ext cx="28606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endParaRPr lang="en-US" sz="2800" b="1" dirty="0" smtClean="0">
              <a:solidFill>
                <a:srgbClr val="6600CC"/>
              </a:solidFill>
              <a:latin typeface="Times New Roman" pitchFamily="18" charset="0"/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toàn</a:t>
            </a:r>
            <a:r>
              <a:rPr lang="en-US" sz="2800" b="1" dirty="0" smtClean="0">
                <a:solidFill>
                  <a:srgbClr val="DC0AD2"/>
                </a:solidFill>
                <a:latin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DC0AD2"/>
                </a:solidFill>
                <a:latin typeface="Times New Roman" pitchFamily="18" charset="0"/>
              </a:rPr>
              <a:t>phần</a:t>
            </a:r>
            <a:endParaRPr lang="en-US" sz="2800" b="1" dirty="0" smtClean="0">
              <a:solidFill>
                <a:srgbClr val="DC0AD2"/>
              </a:solidFill>
              <a:latin typeface="Times New Roman" pitchFamily="18" charset="0"/>
            </a:endParaRPr>
          </a:p>
        </p:txBody>
      </p:sp>
      <p:sp>
        <p:nvSpPr>
          <p:cNvPr id="23589" name="Rectangle 37"/>
          <p:cNvSpPr>
            <a:spLocks noChangeArrowheads="1"/>
          </p:cNvSpPr>
          <p:nvPr/>
        </p:nvSpPr>
        <p:spPr bwMode="auto">
          <a:xfrm>
            <a:off x="117764" y="1618456"/>
            <a:ext cx="1905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800" b="1" smtClean="0">
                <a:solidFill>
                  <a:srgbClr val="6000C0"/>
                </a:solidFill>
                <a:latin typeface="Times New Roman" pitchFamily="18" charset="0"/>
              </a:rPr>
              <a:t> Nước cứng</a:t>
            </a:r>
          </a:p>
        </p:txBody>
      </p:sp>
      <p:sp>
        <p:nvSpPr>
          <p:cNvPr id="23597" name="Text Box 45"/>
          <p:cNvSpPr txBox="1">
            <a:spLocks noChangeArrowheads="1"/>
          </p:cNvSpPr>
          <p:nvPr/>
        </p:nvSpPr>
        <p:spPr bwMode="auto">
          <a:xfrm>
            <a:off x="27709" y="5121274"/>
            <a:ext cx="5791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Nguyên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tắc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làm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mềm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u="sng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3000" u="sng" dirty="0" smtClean="0">
                <a:solidFill>
                  <a:srgbClr val="6600CC"/>
                </a:solidFill>
                <a:latin typeface="Times New Roman" pitchFamily="18" charset="0"/>
              </a:rPr>
              <a:t>:</a:t>
            </a:r>
            <a:r>
              <a:rPr lang="en-US" sz="3000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23598" name="Text Box 46"/>
          <p:cNvSpPr txBox="1">
            <a:spLocks noChangeArrowheads="1"/>
          </p:cNvSpPr>
          <p:nvPr/>
        </p:nvSpPr>
        <p:spPr bwMode="auto">
          <a:xfrm>
            <a:off x="5514109" y="5099049"/>
            <a:ext cx="37338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</a:rPr>
              <a:t>làm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</a:rPr>
              <a:t>giảm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nồng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độ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các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 ion Ca</a:t>
            </a:r>
            <a:r>
              <a:rPr lang="en-US" sz="3000" baseline="30000" dirty="0" smtClean="0">
                <a:solidFill>
                  <a:srgbClr val="000000"/>
                </a:solidFill>
                <a:latin typeface="Times New Roman" pitchFamily="18" charset="0"/>
              </a:rPr>
              <a:t>2+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, Mg</a:t>
            </a:r>
            <a:r>
              <a:rPr lang="en-US" sz="3000" baseline="30000" dirty="0" smtClean="0">
                <a:solidFill>
                  <a:srgbClr val="000000"/>
                </a:solidFill>
                <a:latin typeface="Times New Roman" pitchFamily="18" charset="0"/>
              </a:rPr>
              <a:t>2+      </a:t>
            </a:r>
            <a:endParaRPr lang="en-US" sz="3000" dirty="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ounded Rectangle 17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9" name="Rounded Rectangle 18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0638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3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3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3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3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3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6" grpId="0"/>
      <p:bldP spid="23577" grpId="0"/>
      <p:bldP spid="23578" grpId="0"/>
      <p:bldP spid="23579" grpId="0"/>
      <p:bldP spid="23586" grpId="0"/>
      <p:bldP spid="23587" grpId="0"/>
      <p:bldP spid="23588" grpId="0"/>
      <p:bldP spid="23589" grpId="0"/>
      <p:bldP spid="23597" grpId="0"/>
      <p:bldP spid="235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315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2476"/>
              </p:ext>
            </p:extLst>
          </p:nvPr>
        </p:nvGraphicFramePr>
        <p:xfrm>
          <a:off x="0" y="958850"/>
          <a:ext cx="9144000" cy="5899210"/>
        </p:xfrm>
        <a:graphic>
          <a:graphicData uri="http://schemas.openxmlformats.org/drawingml/2006/table">
            <a:tbl>
              <a:tblPr/>
              <a:tblGrid>
                <a:gridCol w="1981200"/>
                <a:gridCol w="2244725"/>
                <a:gridCol w="2327275"/>
                <a:gridCol w="2590800"/>
              </a:tblGrid>
              <a:tr h="22371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tạm thời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vĩnh cửu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 cứng có tính cứng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DC0AD2"/>
                          </a:solidFill>
                          <a:effectLst/>
                          <a:latin typeface="Times New Roman" pitchFamily="18" charset="0"/>
                        </a:rPr>
                        <a:t>toàn phần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</a:tr>
              <a:tr h="36619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PP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làm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mềm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nước</a:t>
                      </a: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en-US" sz="3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6600CC"/>
                          </a:solidFill>
                          <a:effectLst/>
                          <a:latin typeface="Times New Roman" pitchFamily="18" charset="0"/>
                        </a:rPr>
                        <a:t>cứng</a:t>
                      </a: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6600CC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F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 </a:t>
                      </a:r>
                      <a:endParaRPr kumimoji="0" lang="en-US" sz="30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sphere">
                      <a:fgClr>
                        <a:srgbClr val="FCF2DC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54302" name="Text Box 30"/>
          <p:cNvSpPr txBox="1">
            <a:spLocks noChangeArrowheads="1"/>
          </p:cNvSpPr>
          <p:nvPr/>
        </p:nvSpPr>
        <p:spPr bwMode="auto">
          <a:xfrm>
            <a:off x="2016125" y="3205163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Đun sôi</a:t>
            </a: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03" name="Text Box 31"/>
          <p:cNvSpPr txBox="1">
            <a:spLocks noChangeArrowheads="1"/>
          </p:cNvSpPr>
          <p:nvPr/>
        </p:nvSpPr>
        <p:spPr bwMode="auto">
          <a:xfrm>
            <a:off x="2057400" y="3892550"/>
            <a:ext cx="19812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Tx/>
              <a:buChar char="-"/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Ca(OH)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 </a:t>
            </a:r>
            <a:r>
              <a:rPr lang="en-US" sz="3000" smtClean="0">
                <a:solidFill>
                  <a:srgbClr val="6600CC"/>
                </a:solidFill>
                <a:latin typeface="Times New Roman" pitchFamily="18" charset="0"/>
              </a:rPr>
              <a:t>vừa đủ</a:t>
            </a:r>
            <a:endParaRPr lang="en-US" sz="3000" smtClean="0">
              <a:solidFill>
                <a:srgbClr val="6600CC"/>
              </a:solidFill>
            </a:endParaRPr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2057400" y="4953000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- Na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3              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hoặc Na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11" name="Text Box 39"/>
          <p:cNvSpPr txBox="1">
            <a:spLocks noChangeArrowheads="1"/>
          </p:cNvSpPr>
          <p:nvPr/>
        </p:nvSpPr>
        <p:spPr bwMode="auto">
          <a:xfrm>
            <a:off x="4232564" y="3934257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     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hoặc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54312" name="Text Box 40"/>
          <p:cNvSpPr txBox="1">
            <a:spLocks noChangeArrowheads="1"/>
          </p:cNvSpPr>
          <p:nvPr/>
        </p:nvSpPr>
        <p:spPr bwMode="auto">
          <a:xfrm>
            <a:off x="6684818" y="3892550"/>
            <a:ext cx="21336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2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CO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      </a:t>
            </a:r>
            <a:r>
              <a:rPr lang="en-US" sz="3000" dirty="0" err="1" smtClean="0">
                <a:solidFill>
                  <a:srgbClr val="000000"/>
                </a:solidFill>
                <a:latin typeface="Times New Roman" pitchFamily="18" charset="0"/>
              </a:rPr>
              <a:t>hoặc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 Na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3</a:t>
            </a:r>
            <a:r>
              <a:rPr lang="en-US" sz="3000" dirty="0" smtClean="0">
                <a:solidFill>
                  <a:srgbClr val="000000"/>
                </a:solidFill>
                <a:latin typeface="Times New Roman" pitchFamily="18" charset="0"/>
              </a:rPr>
              <a:t>PO</a:t>
            </a:r>
            <a:r>
              <a:rPr lang="en-US" sz="3000" baseline="-25000" dirty="0" smtClean="0">
                <a:solidFill>
                  <a:srgbClr val="000000"/>
                </a:solidFill>
                <a:latin typeface="Times New Roman" pitchFamily="18" charset="0"/>
              </a:rPr>
              <a:t>4</a:t>
            </a:r>
            <a:endParaRPr lang="en-US" sz="3000" dirty="0" smtClean="0">
              <a:solidFill>
                <a:srgbClr val="000000"/>
              </a:solidFill>
            </a:endParaRPr>
          </a:p>
        </p:txBody>
      </p:sp>
      <p:sp>
        <p:nvSpPr>
          <p:cNvPr id="54313" name="Text Box 41"/>
          <p:cNvSpPr txBox="1">
            <a:spLocks noChangeArrowheads="1"/>
          </p:cNvSpPr>
          <p:nvPr/>
        </p:nvSpPr>
        <p:spPr bwMode="auto">
          <a:xfrm>
            <a:off x="0" y="228600"/>
            <a:ext cx="57912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v"/>
            </a:pP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Cách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làm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mềm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nước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  <a:r>
              <a:rPr lang="en-US" sz="3000" b="1" u="sng" dirty="0" err="1" smtClean="0">
                <a:solidFill>
                  <a:srgbClr val="6600CC"/>
                </a:solidFill>
                <a:latin typeface="Times New Roman" pitchFamily="18" charset="0"/>
              </a:rPr>
              <a:t>cứng</a:t>
            </a:r>
            <a:r>
              <a:rPr lang="en-US" sz="3000" b="1" u="sng" dirty="0" smtClean="0">
                <a:solidFill>
                  <a:srgbClr val="6600CC"/>
                </a:solidFill>
                <a:latin typeface="Times New Roman" pitchFamily="18" charset="0"/>
              </a:rPr>
              <a:t>:</a:t>
            </a:r>
            <a:r>
              <a:rPr lang="en-US" sz="3000" b="1" dirty="0" smtClean="0">
                <a:solidFill>
                  <a:srgbClr val="6600CC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6169" name="Text Box 44"/>
          <p:cNvSpPr txBox="1">
            <a:spLocks noChangeArrowheads="1"/>
          </p:cNvSpPr>
          <p:nvPr/>
        </p:nvSpPr>
        <p:spPr bwMode="auto">
          <a:xfrm>
            <a:off x="0" y="5257800"/>
            <a:ext cx="194627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sz="3000" smtClean="0">
              <a:solidFill>
                <a:srgbClr val="000000"/>
              </a:solidFill>
            </a:endParaRPr>
          </a:p>
        </p:txBody>
      </p:sp>
      <p:sp>
        <p:nvSpPr>
          <p:cNvPr id="54317" name="Text Box 45"/>
          <p:cNvSpPr txBox="1">
            <a:spLocks noChangeArrowheads="1"/>
          </p:cNvSpPr>
          <p:nvPr/>
        </p:nvSpPr>
        <p:spPr bwMode="auto">
          <a:xfrm>
            <a:off x="-69850" y="5054600"/>
            <a:ext cx="21336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sz="3100" i="1" smtClean="0">
                <a:solidFill>
                  <a:srgbClr val="000000"/>
                </a:solidFill>
                <a:latin typeface="Times New Roman" pitchFamily="18" charset="0"/>
              </a:rPr>
              <a:t>(</a:t>
            </a:r>
            <a:r>
              <a:rPr lang="nl-NL" sz="3100" i="1" smtClean="0">
                <a:solidFill>
                  <a:srgbClr val="000000"/>
                </a:solidFill>
                <a:latin typeface="Times New Roman" pitchFamily="18" charset="0"/>
              </a:rPr>
              <a:t>PP kết tủa)</a:t>
            </a:r>
            <a:endParaRPr lang="en-US" sz="3100" i="1" smtClean="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2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4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4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54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4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4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4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5" dur="2000" fill="hold"/>
                                        <p:tgtEl>
                                          <p:spTgt spid="543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6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000" fill="hold"/>
                                        <p:tgtEl>
                                          <p:spTgt spid="543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8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" dur="2000" fill="hold"/>
                                        <p:tgtEl>
                                          <p:spTgt spid="543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2CE29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02" grpId="0"/>
      <p:bldP spid="54303" grpId="0"/>
      <p:bldP spid="54304" grpId="0"/>
      <p:bldP spid="54304" grpId="1"/>
      <p:bldP spid="54311" grpId="0"/>
      <p:bldP spid="54311" grpId="1"/>
      <p:bldP spid="54312" grpId="0"/>
      <p:bldP spid="54312" grpId="1"/>
      <p:bldP spid="543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7228" y="266412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BÀI </a:t>
            </a:r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480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4800" y="866775"/>
            <a:ext cx="82296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1</a:t>
            </a:r>
            <a:r>
              <a:rPr lang="en-US" sz="3600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solidFill>
                  <a:srgbClr val="0541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Cấu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hình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electron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lớp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ngoài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Times New Roman" pitchFamily="18" charset="0"/>
              </a:rPr>
              <a:t>       </a:t>
            </a:r>
            <a:r>
              <a:rPr lang="en-US" sz="3600" dirty="0">
                <a:latin typeface="Times New Roman" pitchFamily="18" charset="0"/>
              </a:rPr>
              <a:t>A. ns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B.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C.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D.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5</a:t>
            </a:r>
            <a:r>
              <a:rPr lang="en-US" sz="3600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507039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1403340"/>
            <a:ext cx="86106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7200"/>
            <a:r>
              <a:rPr lang="nl-NL" sz="3600" b="1" u="sng" dirty="0">
                <a:solidFill>
                  <a:srgbClr val="663300"/>
                </a:solidFill>
                <a:latin typeface="Times New Roman" pitchFamily="18" charset="0"/>
              </a:rPr>
              <a:t>Câu 2</a:t>
            </a:r>
            <a:r>
              <a:rPr lang="nl-NL" sz="3600" u="sng" dirty="0">
                <a:solidFill>
                  <a:srgbClr val="663300"/>
                </a:solidFill>
                <a:latin typeface="Times New Roman" pitchFamily="18" charset="0"/>
              </a:rPr>
              <a:t>:</a:t>
            </a:r>
            <a:r>
              <a:rPr lang="nl-NL" sz="3600" dirty="0">
                <a:latin typeface="Times New Roman" pitchFamily="18" charset="0"/>
              </a:rPr>
              <a:t>  </a:t>
            </a:r>
            <a:r>
              <a:rPr lang="nl-NL" sz="3600" b="1" dirty="0">
                <a:solidFill>
                  <a:srgbClr val="0000FF"/>
                </a:solidFill>
                <a:latin typeface="Times New Roman" pitchFamily="18" charset="0"/>
              </a:rPr>
              <a:t>Công thức chung của oxit kim loại thuộc nhóm IA 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457200"/>
            <a:r>
              <a:rPr lang="nl-NL" sz="3600" dirty="0">
                <a:latin typeface="Times New Roman" pitchFamily="18" charset="0"/>
              </a:rPr>
              <a:t>        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A. 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</a:t>
            </a:r>
            <a:r>
              <a:rPr lang="nl-NL" sz="3600" baseline="-25000" dirty="0">
                <a:latin typeface="Times New Roman" pitchFamily="18" charset="0"/>
              </a:rPr>
              <a:t>3</a:t>
            </a:r>
            <a:r>
              <a:rPr lang="nl-NL" sz="3600" dirty="0">
                <a:latin typeface="Times New Roman" pitchFamily="18" charset="0"/>
              </a:rPr>
              <a:t>. 		B. RO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. 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    C.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O. 			D. RO.</a:t>
            </a:r>
          </a:p>
        </p:txBody>
      </p:sp>
    </p:spTree>
    <p:extLst>
      <p:ext uri="{BB962C8B-B14F-4D97-AF65-F5344CB8AC3E}">
        <p14:creationId xmlns:p14="http://schemas.microsoft.com/office/powerpoint/2010/main" val="306775148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37307" y="1418583"/>
            <a:ext cx="921861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3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Dãy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gồm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phản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ứng</a:t>
            </a:r>
            <a:endParaRPr lang="en-US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ở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nhiệt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độ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thường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tạo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ra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A.  Na, Fe, K	                 B.  Na, Cu, K	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C.  Na, Ba, K	                 D.  Be, Na, K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066800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4</a:t>
            </a:r>
            <a:r>
              <a:rPr lang="en-US" sz="3600" u="sng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nhóm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IIA,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dụng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: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		</a:t>
            </a:r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B.  </a:t>
            </a:r>
            <a:r>
              <a:rPr lang="en-US" sz="3600" dirty="0" err="1" smtClean="0">
                <a:latin typeface="Times New Roman" pitchFamily="18" charset="0"/>
              </a:rPr>
              <a:t>Điện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phân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nóng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chảy</a:t>
            </a:r>
            <a:r>
              <a:rPr lang="en-US" sz="3600" dirty="0" smtClean="0">
                <a:latin typeface="Times New Roman" pitchFamily="18" charset="0"/>
              </a:rPr>
              <a:t> 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</a:t>
            </a:r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C.  </a:t>
            </a:r>
            <a:r>
              <a:rPr lang="en-US" sz="3600" dirty="0" err="1">
                <a:latin typeface="Times New Roman" pitchFamily="18" charset="0"/>
              </a:rPr>
              <a:t>Điện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phân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D. </a:t>
            </a:r>
            <a:r>
              <a:rPr lang="en-US" sz="3600" dirty="0" err="1">
                <a:latin typeface="Times New Roman" pitchFamily="18" charset="0"/>
              </a:rPr>
              <a:t>Thủy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màng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ngăn</a:t>
            </a:r>
            <a:r>
              <a:rPr lang="en-US" sz="3600" dirty="0"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85875"/>
            <a:ext cx="9144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algn="ctr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5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hòa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tan CaCO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</a:p>
          <a:p>
            <a:pPr marL="342900" indent="-342900" algn="ctr"/>
            <a:endParaRPr lang="en-US" sz="3600" baseline="-25000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 A.   N</a:t>
            </a:r>
            <a:r>
              <a:rPr lang="vi-VN" sz="3600" dirty="0">
                <a:latin typeface="Times New Roman" pitchFamily="18" charset="0"/>
              </a:rPr>
              <a:t>ước có chứa khí CO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B.   </a:t>
            </a:r>
            <a:r>
              <a:rPr lang="pt-BR" sz="3600" dirty="0">
                <a:latin typeface="Times New Roman" pitchFamily="18" charset="0"/>
              </a:rPr>
              <a:t>Na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</a:p>
          <a:p>
            <a:pPr marL="342900" indent="-342900"/>
            <a:endParaRPr lang="pt-BR" sz="3600" baseline="-250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C.   </a:t>
            </a:r>
            <a:r>
              <a:rPr lang="pt-BR" sz="3600" dirty="0">
                <a:latin typeface="Times New Roman" pitchFamily="18" charset="0"/>
              </a:rPr>
              <a:t>BaCl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				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D.  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04800" y="958989"/>
            <a:ext cx="88392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6: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0000FF"/>
                </a:solidFill>
                <a:latin typeface="Times New Roman" pitchFamily="18" charset="0"/>
              </a:rPr>
              <a:t>không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đúng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gọi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A.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nung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B. CaCO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đá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C.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2H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sống</a:t>
            </a:r>
            <a:r>
              <a:rPr lang="en-US" sz="3600" dirty="0">
                <a:latin typeface="Times New Roman" pitchFamily="18" charset="0"/>
              </a:rPr>
              <a:t>.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D.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304800" y="1400978"/>
            <a:ext cx="8839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7 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chứa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ion 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en-US" sz="3600" b="1" baseline="30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+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Cl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thuộc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A. </a:t>
            </a:r>
            <a:r>
              <a:rPr lang="en-US" sz="3600" dirty="0" err="1">
                <a:latin typeface="Times New Roman" pitchFamily="18" charset="0"/>
              </a:rPr>
              <a:t>toàn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 	           B.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C. </a:t>
            </a:r>
            <a:r>
              <a:rPr lang="en-US" sz="3600" dirty="0" err="1">
                <a:latin typeface="Times New Roman" pitchFamily="18" charset="0"/>
              </a:rPr>
              <a:t>tạm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thời</a:t>
            </a:r>
            <a:r>
              <a:rPr lang="en-US" sz="3600" dirty="0">
                <a:latin typeface="Times New Roman" pitchFamily="18" charset="0"/>
              </a:rPr>
              <a:t>.               D. </a:t>
            </a:r>
            <a:r>
              <a:rPr lang="en-US" sz="3600" dirty="0" err="1">
                <a:latin typeface="Times New Roman" pitchFamily="18" charset="0"/>
              </a:rPr>
              <a:t>vĩnh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cửu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280" y="1219200"/>
            <a:ext cx="891540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mềm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toàn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phần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latin typeface="Times New Roman" pitchFamily="18" charset="0"/>
              </a:rPr>
              <a:t>A</a:t>
            </a:r>
            <a:r>
              <a:rPr lang="en-US" sz="3600" b="1" dirty="0">
                <a:latin typeface="Times New Roman" pitchFamily="18" charset="0"/>
              </a:rPr>
              <a:t>.</a:t>
            </a:r>
            <a:r>
              <a:rPr lang="en-US" sz="3600" dirty="0">
                <a:latin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</a:rPr>
              <a:t>Đun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hồi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lâu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B.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Na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C.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D</a:t>
            </a:r>
            <a:r>
              <a:rPr lang="en-US" sz="3600" dirty="0" smtClean="0">
                <a:latin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NaCl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8280" y="1754177"/>
            <a:ext cx="89154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9: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Chất nào sau đây được sử dụng </a:t>
            </a:r>
          </a:p>
          <a:p>
            <a:pPr marL="342900" indent="-342900"/>
            <a:r>
              <a:rPr lang="pt-BR" sz="3600" b="1" dirty="0" smtClean="0">
                <a:solidFill>
                  <a:srgbClr val="0000FF"/>
                </a:solidFill>
                <a:latin typeface="Times New Roman" pitchFamily="18" charset="0"/>
              </a:rPr>
              <a:t>trong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y học, bó bột khi xương bị gãy</a:t>
            </a:r>
          </a:p>
          <a:p>
            <a:pPr marL="342900" indent="-342900"/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A. 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		        B.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.2H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C.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 </a:t>
            </a:r>
            <a:r>
              <a:rPr lang="en-US" sz="3600" dirty="0">
                <a:latin typeface="Times New Roman" pitchFamily="18" charset="0"/>
              </a:rPr>
              <a:t>	D.  </a:t>
            </a:r>
            <a:r>
              <a:rPr lang="pt-BR" sz="3600" dirty="0">
                <a:latin typeface="Times New Roman" pitchFamily="18" charset="0"/>
              </a:rPr>
              <a:t>MgSO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.7H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</a:t>
            </a: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812056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folHlink"/>
                </a:solidFill>
                <a:latin typeface="Times New Roman" pitchFamily="18" charset="0"/>
              </a:rPr>
              <a:t>10:</a:t>
            </a:r>
            <a:r>
              <a:rPr lang="en-US" sz="3600" b="1" dirty="0" smtClean="0">
                <a:latin typeface="Times New Roman" pitchFamily="18" charset="0"/>
              </a:rPr>
              <a:t>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Cho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(OH)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thấy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sau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tan </a:t>
            </a:r>
            <a:r>
              <a:rPr lang="en-US" sz="3600" dirty="0" err="1">
                <a:latin typeface="Times New Roman" pitchFamily="18" charset="0"/>
              </a:rPr>
              <a:t>dần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B.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C.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thoát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ra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D.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xuất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hiện</a:t>
            </a: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19668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990600" y="2057399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4800" y="866775"/>
            <a:ext cx="82296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1</a:t>
            </a:r>
            <a:r>
              <a:rPr lang="en-US" sz="3600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solidFill>
                  <a:srgbClr val="0541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Cấu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hình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electron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lớp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ngoài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cùng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nguyên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 smtClean="0">
                <a:latin typeface="Times New Roman" pitchFamily="18" charset="0"/>
              </a:rPr>
              <a:t>       </a:t>
            </a:r>
            <a:r>
              <a:rPr lang="en-US" sz="3600" dirty="0">
                <a:latin typeface="Times New Roman" pitchFamily="18" charset="0"/>
              </a:rPr>
              <a:t>A. ns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B.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C.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1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			</a:t>
            </a:r>
          </a:p>
          <a:p>
            <a:pPr eaLnBrk="1" hangingPunct="1"/>
            <a:r>
              <a:rPr lang="en-US" sz="3600" dirty="0">
                <a:latin typeface="Times New Roman" pitchFamily="18" charset="0"/>
              </a:rPr>
              <a:t>       D. ns</a:t>
            </a:r>
            <a:r>
              <a:rPr lang="en-US" sz="3600" baseline="30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np</a:t>
            </a:r>
            <a:r>
              <a:rPr lang="en-US" sz="3600" baseline="30000" dirty="0">
                <a:latin typeface="Times New Roman" pitchFamily="18" charset="0"/>
              </a:rPr>
              <a:t>5</a:t>
            </a:r>
            <a:r>
              <a:rPr lang="en-US" sz="3600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0876809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10"/>
          <p:cNvSpPr/>
          <p:nvPr/>
        </p:nvSpPr>
        <p:spPr>
          <a:xfrm>
            <a:off x="1143000" y="424123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304800" y="1403340"/>
            <a:ext cx="86106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457200"/>
            <a:r>
              <a:rPr lang="nl-NL" sz="3600" b="1" u="sng" dirty="0">
                <a:solidFill>
                  <a:srgbClr val="663300"/>
                </a:solidFill>
                <a:latin typeface="Times New Roman" pitchFamily="18" charset="0"/>
              </a:rPr>
              <a:t>Câu 2</a:t>
            </a:r>
            <a:r>
              <a:rPr lang="nl-NL" sz="3600" u="sng" dirty="0">
                <a:solidFill>
                  <a:srgbClr val="663300"/>
                </a:solidFill>
                <a:latin typeface="Times New Roman" pitchFamily="18" charset="0"/>
              </a:rPr>
              <a:t>:</a:t>
            </a:r>
            <a:r>
              <a:rPr lang="nl-NL" sz="3600" dirty="0">
                <a:latin typeface="Times New Roman" pitchFamily="18" charset="0"/>
              </a:rPr>
              <a:t>  </a:t>
            </a:r>
            <a:r>
              <a:rPr lang="nl-NL" sz="3600" b="1" dirty="0">
                <a:solidFill>
                  <a:srgbClr val="0000FF"/>
                </a:solidFill>
                <a:latin typeface="Times New Roman" pitchFamily="18" charset="0"/>
              </a:rPr>
              <a:t>Công thức chung của oxit kim loại thuộc nhóm IA 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457200"/>
            <a:r>
              <a:rPr lang="nl-NL" sz="3600" dirty="0">
                <a:latin typeface="Times New Roman" pitchFamily="18" charset="0"/>
              </a:rPr>
              <a:t>        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A. 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</a:t>
            </a:r>
            <a:r>
              <a:rPr lang="nl-NL" sz="3600" baseline="-25000" dirty="0">
                <a:latin typeface="Times New Roman" pitchFamily="18" charset="0"/>
              </a:rPr>
              <a:t>3</a:t>
            </a:r>
            <a:r>
              <a:rPr lang="nl-NL" sz="3600" dirty="0">
                <a:latin typeface="Times New Roman" pitchFamily="18" charset="0"/>
              </a:rPr>
              <a:t>. 		B. RO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. 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	</a:t>
            </a:r>
          </a:p>
          <a:p>
            <a:pPr indent="457200"/>
            <a:r>
              <a:rPr lang="nl-NL" sz="3600" dirty="0">
                <a:latin typeface="Times New Roman" pitchFamily="18" charset="0"/>
              </a:rPr>
              <a:t>    C. R</a:t>
            </a:r>
            <a:r>
              <a:rPr lang="nl-NL" sz="3600" baseline="-25000" dirty="0">
                <a:latin typeface="Times New Roman" pitchFamily="18" charset="0"/>
              </a:rPr>
              <a:t>2</a:t>
            </a:r>
            <a:r>
              <a:rPr lang="nl-NL" sz="3600" dirty="0">
                <a:latin typeface="Times New Roman" pitchFamily="18" charset="0"/>
              </a:rPr>
              <a:t>O. 			D. RO.</a:t>
            </a:r>
          </a:p>
        </p:txBody>
      </p:sp>
    </p:spTree>
    <p:extLst>
      <p:ext uri="{BB962C8B-B14F-4D97-AF65-F5344CB8AC3E}">
        <p14:creationId xmlns:p14="http://schemas.microsoft.com/office/powerpoint/2010/main" val="339462025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443345" y="4810474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-37307" y="1418583"/>
            <a:ext cx="921861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3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Dãy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gồm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phản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ứng</a:t>
            </a:r>
            <a:endParaRPr lang="en-US" sz="3600" b="1" dirty="0" smtClean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 algn="ctr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ở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nhiệt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độ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thường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tạo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ra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0000FF"/>
                </a:solidFill>
                <a:latin typeface="Times New Roman" pitchFamily="18" charset="0"/>
              </a:rPr>
              <a:t>kiềm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A.  Na, Fe, K	                 B.  Na, Cu, K	</a:t>
            </a: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1628775" algn="l"/>
                <a:tab pos="3081338" algn="l"/>
                <a:tab pos="4533900" algn="l"/>
              </a:tabLst>
            </a:pPr>
            <a:r>
              <a:rPr lang="en-US" sz="3600" dirty="0">
                <a:latin typeface="Times New Roman" pitchFamily="18" charset="0"/>
              </a:rPr>
              <a:t>   C.  Na, Ba, K	                 D.  Be, Na, K</a:t>
            </a:r>
          </a:p>
        </p:txBody>
      </p:sp>
    </p:spTree>
    <p:extLst>
      <p:ext uri="{BB962C8B-B14F-4D97-AF65-F5344CB8AC3E}">
        <p14:creationId xmlns:p14="http://schemas.microsoft.com/office/powerpoint/2010/main" val="424911047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990600" y="331674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1066800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4</a:t>
            </a:r>
            <a:r>
              <a:rPr lang="en-US" sz="3600" u="sng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điều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chế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kim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nhóm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IIA,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sử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dụng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: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Nhiệt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		</a:t>
            </a:r>
            <a:endParaRPr lang="en-US" sz="3600" dirty="0" smtClean="0">
              <a:latin typeface="Times New Roman" pitchFamily="18" charset="0"/>
            </a:endParaRP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    B.  </a:t>
            </a:r>
            <a:r>
              <a:rPr lang="en-US" sz="3600" dirty="0" err="1" smtClean="0">
                <a:latin typeface="Times New Roman" pitchFamily="18" charset="0"/>
              </a:rPr>
              <a:t>Điện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phân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nóng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chảy</a:t>
            </a:r>
            <a:r>
              <a:rPr lang="en-US" sz="3600" dirty="0" smtClean="0">
                <a:latin typeface="Times New Roman" pitchFamily="18" charset="0"/>
              </a:rPr>
              <a:t>   </a:t>
            </a:r>
          </a:p>
          <a:p>
            <a:pPr marL="342900" indent="-342900"/>
            <a:r>
              <a:rPr lang="en-US" sz="3600" dirty="0" smtClean="0">
                <a:latin typeface="Times New Roman" pitchFamily="18" charset="0"/>
              </a:rPr>
              <a:t>     </a:t>
            </a:r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C.  </a:t>
            </a:r>
            <a:r>
              <a:rPr lang="en-US" sz="3600" dirty="0" err="1">
                <a:latin typeface="Times New Roman" pitchFamily="18" charset="0"/>
              </a:rPr>
              <a:t>Điện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phân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      D. </a:t>
            </a:r>
            <a:r>
              <a:rPr lang="en-US" sz="3600" dirty="0" err="1">
                <a:latin typeface="Times New Roman" pitchFamily="18" charset="0"/>
              </a:rPr>
              <a:t>Thủy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luyện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màng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ngăn</a:t>
            </a:r>
            <a:r>
              <a:rPr lang="en-US" sz="3600" dirty="0"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228100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234661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1285875"/>
            <a:ext cx="9144000" cy="466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 algn="ctr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5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: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thể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hòa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tan CaCO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</a:p>
          <a:p>
            <a:pPr marL="342900" indent="-342900" algn="ctr"/>
            <a:endParaRPr lang="en-US" sz="3600" baseline="-25000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 A.   N</a:t>
            </a:r>
            <a:r>
              <a:rPr lang="vi-VN" sz="3600" dirty="0">
                <a:latin typeface="Times New Roman" pitchFamily="18" charset="0"/>
              </a:rPr>
              <a:t>ước có chứa khí CO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B.   </a:t>
            </a:r>
            <a:r>
              <a:rPr lang="pt-BR" sz="3600" dirty="0">
                <a:latin typeface="Times New Roman" pitchFamily="18" charset="0"/>
              </a:rPr>
              <a:t>Na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</a:p>
          <a:p>
            <a:pPr marL="342900" indent="-342900"/>
            <a:endParaRPr lang="pt-BR" sz="3600" baseline="-250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C.   </a:t>
            </a:r>
            <a:r>
              <a:rPr lang="pt-BR" sz="3600" dirty="0">
                <a:latin typeface="Times New Roman" pitchFamily="18" charset="0"/>
              </a:rPr>
              <a:t>BaCl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				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</a:t>
            </a: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 D.  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5664978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838200" y="5410200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04800" y="958989"/>
            <a:ext cx="8839200" cy="5632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6:</a:t>
            </a:r>
            <a:r>
              <a:rPr lang="en-US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Chất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0000FF"/>
                </a:solidFill>
                <a:latin typeface="Times New Roman" pitchFamily="18" charset="0"/>
              </a:rPr>
              <a:t>không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đúng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với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tên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gọi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A.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nung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latin typeface="Times New Roman" pitchFamily="18" charset="0"/>
              </a:rPr>
              <a:t>    </a:t>
            </a:r>
            <a:r>
              <a:rPr lang="en-US" sz="3600" dirty="0">
                <a:latin typeface="Times New Roman" pitchFamily="18" charset="0"/>
              </a:rPr>
              <a:t>B. CaCO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đá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C.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. 2H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O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thạch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cao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sống</a:t>
            </a:r>
            <a:r>
              <a:rPr lang="en-US" sz="3600" dirty="0">
                <a:latin typeface="Times New Roman" pitchFamily="18" charset="0"/>
              </a:rPr>
              <a:t>.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D. CaSO</a:t>
            </a:r>
            <a:r>
              <a:rPr lang="en-US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gọi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vôi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97145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685800" y="309692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7"/>
          <p:cNvSpPr>
            <a:spLocks noChangeArrowheads="1"/>
          </p:cNvSpPr>
          <p:nvPr/>
        </p:nvSpPr>
        <p:spPr bwMode="auto">
          <a:xfrm>
            <a:off x="304800" y="1400978"/>
            <a:ext cx="8839200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7 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chứa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các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ion 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Mg</a:t>
            </a:r>
            <a:r>
              <a:rPr lang="en-US" sz="3600" b="1" baseline="30000" dirty="0" smtClean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+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Cl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, 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baseline="30000" dirty="0">
                <a:solidFill>
                  <a:srgbClr val="0000FF"/>
                </a:solidFill>
                <a:latin typeface="Times New Roman" pitchFamily="18" charset="0"/>
              </a:rPr>
              <a:t>-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thuộc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loại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A. </a:t>
            </a:r>
            <a:r>
              <a:rPr lang="en-US" sz="3600" dirty="0" err="1">
                <a:latin typeface="Times New Roman" pitchFamily="18" charset="0"/>
              </a:rPr>
              <a:t>toàn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 	           B.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phần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marL="342900" indent="-342900">
              <a:tabLst>
                <a:tab pos="1655763" algn="l"/>
                <a:tab pos="3136900" algn="l"/>
                <a:tab pos="4616450" algn="l"/>
              </a:tabLst>
            </a:pPr>
            <a:r>
              <a:rPr lang="en-US" sz="3600" dirty="0">
                <a:latin typeface="Times New Roman" pitchFamily="18" charset="0"/>
              </a:rPr>
              <a:t>    C. </a:t>
            </a:r>
            <a:r>
              <a:rPr lang="en-US" sz="3600" dirty="0" err="1">
                <a:latin typeface="Times New Roman" pitchFamily="18" charset="0"/>
              </a:rPr>
              <a:t>tạm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thời</a:t>
            </a:r>
            <a:r>
              <a:rPr lang="en-US" sz="3600" dirty="0">
                <a:latin typeface="Times New Roman" pitchFamily="18" charset="0"/>
              </a:rPr>
              <a:t>.               D. </a:t>
            </a:r>
            <a:r>
              <a:rPr lang="en-US" sz="3600" dirty="0" err="1">
                <a:latin typeface="Times New Roman" pitchFamily="18" charset="0"/>
              </a:rPr>
              <a:t>vĩnh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cửu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159025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3646413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18280" y="1219200"/>
            <a:ext cx="8915400" cy="476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8</a:t>
            </a:r>
            <a:r>
              <a:rPr lang="en-US" sz="3600" b="1" dirty="0" smtClean="0">
                <a:solidFill>
                  <a:srgbClr val="996633"/>
                </a:solidFill>
                <a:latin typeface="Times New Roman" pitchFamily="18" charset="0"/>
              </a:rPr>
              <a:t>:</a:t>
            </a:r>
            <a:r>
              <a:rPr lang="en-US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Phương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pháp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sau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đây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làm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mềm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nước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cứng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toàn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phần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 </a:t>
            </a:r>
            <a:r>
              <a:rPr lang="en-US" sz="3600" dirty="0">
                <a:latin typeface="Times New Roman" pitchFamily="18" charset="0"/>
              </a:rPr>
              <a:t>A</a:t>
            </a:r>
            <a:r>
              <a:rPr lang="en-US" sz="3600" b="1" dirty="0">
                <a:latin typeface="Times New Roman" pitchFamily="18" charset="0"/>
              </a:rPr>
              <a:t>.</a:t>
            </a:r>
            <a:r>
              <a:rPr lang="en-US" sz="3600" dirty="0">
                <a:latin typeface="Times New Roman" pitchFamily="18" charset="0"/>
              </a:rPr>
              <a:t>  </a:t>
            </a:r>
            <a:r>
              <a:rPr lang="en-US" sz="3600" dirty="0" err="1">
                <a:latin typeface="Times New Roman" pitchFamily="18" charset="0"/>
              </a:rPr>
              <a:t>Đun</a:t>
            </a:r>
            <a:r>
              <a:rPr lang="en-US" sz="3600" dirty="0">
                <a:latin typeface="Times New Roman" pitchFamily="18" charset="0"/>
              </a:rPr>
              <a:t> 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một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hồi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lâu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B.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Na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CO</a:t>
            </a:r>
            <a:r>
              <a:rPr lang="en-US" sz="3600" baseline="-25000" dirty="0">
                <a:latin typeface="Times New Roman" pitchFamily="18" charset="0"/>
              </a:rPr>
              <a:t>3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 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C. 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Ca</a:t>
            </a:r>
            <a:r>
              <a:rPr lang="en-US" sz="3600" dirty="0">
                <a:latin typeface="Times New Roman" pitchFamily="18" charset="0"/>
              </a:rPr>
              <a:t>(OH)</a:t>
            </a:r>
            <a:r>
              <a:rPr lang="en-US" sz="3600" baseline="-25000" dirty="0">
                <a:latin typeface="Times New Roman" pitchFamily="18" charset="0"/>
              </a:rPr>
              <a:t>2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sz="3600" dirty="0">
                <a:latin typeface="Times New Roman" pitchFamily="18" charset="0"/>
              </a:rPr>
              <a:t>  D</a:t>
            </a:r>
            <a:r>
              <a:rPr lang="en-US" sz="3600" dirty="0" smtClean="0">
                <a:latin typeface="Times New Roman" pitchFamily="18" charset="0"/>
              </a:rPr>
              <a:t>.  </a:t>
            </a:r>
            <a:r>
              <a:rPr lang="en-US" sz="3600" dirty="0" err="1" smtClean="0">
                <a:latin typeface="Times New Roman" pitchFamily="18" charset="0"/>
              </a:rPr>
              <a:t>Dùng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</a:rPr>
              <a:t>dung </a:t>
            </a:r>
            <a:r>
              <a:rPr lang="en-US" sz="3600" dirty="0" err="1">
                <a:latin typeface="Times New Roman" pitchFamily="18" charset="0"/>
              </a:rPr>
              <a:t>dịch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NaCl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dư</a:t>
            </a:r>
            <a:r>
              <a:rPr lang="en-US" sz="3600" dirty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205868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26408" y="4583409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118280" y="1754177"/>
            <a:ext cx="89154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342900" indent="-342900"/>
            <a:r>
              <a:rPr lang="en-US" sz="3600" b="1" u="sng" dirty="0" err="1">
                <a:solidFill>
                  <a:srgbClr val="996633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rgbClr val="996633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rgbClr val="996633"/>
                </a:solidFill>
                <a:latin typeface="Times New Roman" pitchFamily="18" charset="0"/>
              </a:rPr>
              <a:t>9:</a:t>
            </a:r>
            <a:r>
              <a:rPr lang="en-US" sz="3600" b="1" dirty="0" smtClean="0">
                <a:latin typeface="Times New Roman" pitchFamily="18" charset="0"/>
              </a:rPr>
              <a:t>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Chất nào sau đây được sử dụng </a:t>
            </a:r>
          </a:p>
          <a:p>
            <a:pPr marL="342900" indent="-342900"/>
            <a:r>
              <a:rPr lang="pt-BR" sz="3600" b="1" dirty="0" smtClean="0">
                <a:solidFill>
                  <a:srgbClr val="0000FF"/>
                </a:solidFill>
                <a:latin typeface="Times New Roman" pitchFamily="18" charset="0"/>
              </a:rPr>
              <a:t>trong </a:t>
            </a:r>
            <a:r>
              <a:rPr lang="pt-BR" sz="3600" b="1" dirty="0">
                <a:solidFill>
                  <a:srgbClr val="0000FF"/>
                </a:solidFill>
                <a:latin typeface="Times New Roman" pitchFamily="18" charset="0"/>
              </a:rPr>
              <a:t>y học, bó bột khi xương bị gãy</a:t>
            </a:r>
          </a:p>
          <a:p>
            <a:pPr marL="342900" indent="-342900"/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marL="342900" indent="-342900"/>
            <a:r>
              <a:rPr lang="pt-BR" sz="3600" dirty="0">
                <a:latin typeface="Times New Roman" pitchFamily="18" charset="0"/>
              </a:rPr>
              <a:t>  A. 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en-US" sz="3600" dirty="0">
                <a:latin typeface="Times New Roman" pitchFamily="18" charset="0"/>
              </a:rPr>
              <a:t>		        B.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.2H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</a:t>
            </a:r>
            <a:r>
              <a:rPr lang="en-US" sz="3600" dirty="0">
                <a:latin typeface="Times New Roman" pitchFamily="18" charset="0"/>
              </a:rPr>
              <a:t> </a:t>
            </a:r>
          </a:p>
          <a:p>
            <a:pPr marL="342900" indent="-342900"/>
            <a:endParaRPr lang="en-US" sz="3600" dirty="0">
              <a:latin typeface="Times New Roman" pitchFamily="18" charset="0"/>
            </a:endParaRPr>
          </a:p>
          <a:p>
            <a:pPr marL="342900" indent="-342900"/>
            <a:r>
              <a:rPr lang="en-US" sz="3600" dirty="0">
                <a:latin typeface="Times New Roman" pitchFamily="18" charset="0"/>
              </a:rPr>
              <a:t>  C.  </a:t>
            </a:r>
            <a:r>
              <a:rPr lang="pt-BR" sz="3600" dirty="0">
                <a:latin typeface="Times New Roman" pitchFamily="18" charset="0"/>
              </a:rPr>
              <a:t>CaSO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 </a:t>
            </a:r>
            <a:r>
              <a:rPr lang="en-US" sz="3600" dirty="0">
                <a:latin typeface="Times New Roman" pitchFamily="18" charset="0"/>
              </a:rPr>
              <a:t>	D.  </a:t>
            </a:r>
            <a:r>
              <a:rPr lang="pt-BR" sz="3600" dirty="0">
                <a:latin typeface="Times New Roman" pitchFamily="18" charset="0"/>
              </a:rPr>
              <a:t>MgSO</a:t>
            </a:r>
            <a:r>
              <a:rPr lang="pt-BR" sz="3600" baseline="-25000" dirty="0">
                <a:latin typeface="Times New Roman" pitchFamily="18" charset="0"/>
              </a:rPr>
              <a:t>4</a:t>
            </a:r>
            <a:r>
              <a:rPr lang="pt-BR" sz="3600" dirty="0">
                <a:latin typeface="Times New Roman" pitchFamily="18" charset="0"/>
              </a:rPr>
              <a:t>.7H</a:t>
            </a:r>
            <a:r>
              <a:rPr lang="pt-BR" sz="3600" baseline="-25000" dirty="0">
                <a:latin typeface="Times New Roman" pitchFamily="18" charset="0"/>
              </a:rPr>
              <a:t>2</a:t>
            </a:r>
            <a:r>
              <a:rPr lang="pt-BR" sz="3600" dirty="0">
                <a:latin typeface="Times New Roman" pitchFamily="18" charset="0"/>
              </a:rPr>
              <a:t>O       </a:t>
            </a:r>
          </a:p>
        </p:txBody>
      </p:sp>
    </p:spTree>
    <p:extLst>
      <p:ext uri="{BB962C8B-B14F-4D97-AF65-F5344CB8AC3E}">
        <p14:creationId xmlns:p14="http://schemas.microsoft.com/office/powerpoint/2010/main" val="387876414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706582" y="531194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3980" y="812056"/>
            <a:ext cx="914400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indent="179388">
              <a:tabLst>
                <a:tab pos="3079750" algn="l"/>
              </a:tabLst>
            </a:pPr>
            <a:r>
              <a:rPr lang="en-US" sz="3600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sz="3600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folHlink"/>
                </a:solidFill>
                <a:latin typeface="Times New Roman" pitchFamily="18" charset="0"/>
              </a:rPr>
              <a:t>10:</a:t>
            </a:r>
            <a:r>
              <a:rPr lang="en-US" sz="3600" b="1" dirty="0" smtClean="0">
                <a:latin typeface="Times New Roman" pitchFamily="18" charset="0"/>
              </a:rPr>
              <a:t>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Cho 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(OH)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vào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</a:p>
          <a:p>
            <a:pPr indent="179388">
              <a:tabLst>
                <a:tab pos="3079750" algn="l"/>
              </a:tabLst>
            </a:pP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dung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dịch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Ca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(HCO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3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sz="3600" b="1" baseline="-25000" dirty="0">
                <a:solidFill>
                  <a:srgbClr val="0000FF"/>
                </a:solidFill>
                <a:latin typeface="Times New Roman" pitchFamily="18" charset="0"/>
              </a:rPr>
              <a:t>2  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thấy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</a:rPr>
              <a:t>có</a:t>
            </a:r>
            <a:endParaRPr lang="en-US" sz="3600" b="1" dirty="0">
              <a:solidFill>
                <a:srgbClr val="0000FF"/>
              </a:solidFill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 smtClean="0">
                <a:latin typeface="Times New Roman" pitchFamily="18" charset="0"/>
              </a:rPr>
              <a:t>     </a:t>
            </a:r>
            <a:r>
              <a:rPr lang="en-US" sz="3600" dirty="0">
                <a:latin typeface="Times New Roman" pitchFamily="18" charset="0"/>
              </a:rPr>
              <a:t>A.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sau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đó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tan </a:t>
            </a:r>
            <a:r>
              <a:rPr lang="en-US" sz="3600" dirty="0" err="1">
                <a:latin typeface="Times New Roman" pitchFamily="18" charset="0"/>
              </a:rPr>
              <a:t>dần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B.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và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C. </a:t>
            </a:r>
            <a:r>
              <a:rPr lang="en-US" sz="3600" dirty="0" err="1">
                <a:latin typeface="Times New Roman" pitchFamily="18" charset="0"/>
              </a:rPr>
              <a:t>bọt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khí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thoát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ra</a:t>
            </a:r>
            <a:r>
              <a:rPr lang="en-US" sz="3600" dirty="0">
                <a:latin typeface="Times New Roman" pitchFamily="18" charset="0"/>
              </a:rPr>
              <a:t>	</a:t>
            </a:r>
          </a:p>
          <a:p>
            <a:pPr indent="179388">
              <a:tabLst>
                <a:tab pos="3079750" algn="l"/>
              </a:tabLst>
            </a:pPr>
            <a:endParaRPr lang="en-US" sz="3600" dirty="0">
              <a:latin typeface="Times New Roman" pitchFamily="18" charset="0"/>
            </a:endParaRPr>
          </a:p>
          <a:p>
            <a:pPr indent="179388">
              <a:tabLst>
                <a:tab pos="3079750" algn="l"/>
              </a:tabLst>
            </a:pPr>
            <a:r>
              <a:rPr lang="en-US" sz="3600" dirty="0">
                <a:latin typeface="Times New Roman" pitchFamily="18" charset="0"/>
              </a:rPr>
              <a:t>     D. </a:t>
            </a:r>
            <a:r>
              <a:rPr lang="en-US" sz="3600" dirty="0" err="1">
                <a:latin typeface="Times New Roman" pitchFamily="18" charset="0"/>
              </a:rPr>
              <a:t>kết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tủa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trắng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xuất</a:t>
            </a:r>
            <a:r>
              <a:rPr lang="en-US" sz="3600" dirty="0">
                <a:latin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</a:rPr>
              <a:t>hiện</a:t>
            </a:r>
            <a:endParaRPr lang="en-US" sz="3600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11176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/>
          <p:cNvSpPr/>
          <p:nvPr/>
        </p:nvSpPr>
        <p:spPr>
          <a:xfrm>
            <a:off x="396875" y="3756892"/>
            <a:ext cx="609600" cy="578427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228600" y="228600"/>
            <a:ext cx="8915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205798" y="192650"/>
            <a:ext cx="83058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11: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rgbClr val="1909E5"/>
                </a:solidFill>
              </a:rPr>
              <a:t>Cho </a:t>
            </a:r>
            <a:r>
              <a:rPr lang="en-US" b="1" dirty="0" err="1">
                <a:solidFill>
                  <a:srgbClr val="1909E5"/>
                </a:solidFill>
              </a:rPr>
              <a:t>các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phản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ứng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sau</a:t>
            </a:r>
            <a:r>
              <a:rPr lang="en-US" b="1" dirty="0">
                <a:solidFill>
                  <a:srgbClr val="1909E5"/>
                </a:solidFill>
              </a:rPr>
              <a:t>: 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</a:rPr>
              <a:t>      (1) </a:t>
            </a:r>
            <a:r>
              <a:rPr lang="en-US" b="1" dirty="0" err="1">
                <a:solidFill>
                  <a:srgbClr val="1909E5"/>
                </a:solidFill>
              </a:rPr>
              <a:t>CaO</a:t>
            </a:r>
            <a:r>
              <a:rPr lang="en-US" b="1" dirty="0">
                <a:solidFill>
                  <a:srgbClr val="1909E5"/>
                </a:solidFill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</a:rPr>
              <a:t>2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↔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             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  <a:cs typeface="Arial" charset="0"/>
              </a:rPr>
              <a:t>      (2) </a:t>
            </a:r>
            <a:r>
              <a:rPr lang="en-US" b="1" dirty="0" err="1">
                <a:solidFill>
                  <a:srgbClr val="1909E5"/>
                </a:solidFill>
                <a:cs typeface="Arial" charset="0"/>
              </a:rPr>
              <a:t>Ca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(OH)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→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H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O</a:t>
            </a:r>
          </a:p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1909E5"/>
                </a:solidFill>
                <a:cs typeface="Arial" charset="0"/>
              </a:rPr>
              <a:t>      (3) </a:t>
            </a:r>
            <a:r>
              <a:rPr lang="en-US" b="1" dirty="0" err="1">
                <a:solidFill>
                  <a:srgbClr val="1909E5"/>
                </a:solidFill>
                <a:cs typeface="Arial" charset="0"/>
              </a:rPr>
              <a:t>Ca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(HCO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)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 ↔ CaCO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3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CO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 + H</a:t>
            </a:r>
            <a:r>
              <a:rPr lang="en-US" b="1" baseline="-25000" dirty="0">
                <a:solidFill>
                  <a:srgbClr val="1909E5"/>
                </a:solidFill>
                <a:cs typeface="Arial" charset="0"/>
              </a:rPr>
              <a:t>2</a:t>
            </a:r>
            <a:r>
              <a:rPr lang="en-US" b="1" dirty="0">
                <a:solidFill>
                  <a:srgbClr val="1909E5"/>
                </a:solidFill>
                <a:cs typeface="Arial" charset="0"/>
              </a:rPr>
              <a:t>O</a:t>
            </a:r>
            <a:r>
              <a:rPr lang="en-US" b="1" baseline="-25000" dirty="0">
                <a:cs typeface="Arial" charset="0"/>
              </a:rPr>
              <a:t>	</a:t>
            </a:r>
            <a:endParaRPr lang="en-US" b="1" dirty="0">
              <a:cs typeface="Arial" charset="0"/>
            </a:endParaRPr>
          </a:p>
        </p:txBody>
      </p:sp>
      <p:sp>
        <p:nvSpPr>
          <p:cNvPr id="106503" name="Text Box 7"/>
          <p:cNvSpPr txBox="1">
            <a:spLocks noChangeArrowheads="1"/>
          </p:cNvSpPr>
          <p:nvPr/>
        </p:nvSpPr>
        <p:spPr bwMode="auto">
          <a:xfrm>
            <a:off x="76200" y="2316308"/>
            <a:ext cx="9296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Phản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ứng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sự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tạo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thành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thạch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nhũ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trong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các</a:t>
            </a:r>
            <a:r>
              <a:rPr lang="en-US" b="1" dirty="0">
                <a:solidFill>
                  <a:srgbClr val="0C0C92"/>
                </a:solidFill>
              </a:rPr>
              <a:t> hang </a:t>
            </a:r>
            <a:r>
              <a:rPr lang="en-US" b="1" dirty="0" err="1">
                <a:solidFill>
                  <a:srgbClr val="0C0C92"/>
                </a:solidFill>
              </a:rPr>
              <a:t>động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núi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đá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vôi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là</a:t>
            </a:r>
            <a:endParaRPr lang="en-US" b="1" dirty="0">
              <a:solidFill>
                <a:srgbClr val="0C0C92"/>
              </a:solidFill>
            </a:endParaRPr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381000" y="3316288"/>
            <a:ext cx="182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A. (2) </a:t>
            </a:r>
            <a:r>
              <a:rPr lang="en-US" dirty="0" err="1"/>
              <a:t>và</a:t>
            </a:r>
            <a:r>
              <a:rPr lang="en-US" dirty="0"/>
              <a:t> (3)</a:t>
            </a:r>
          </a:p>
        </p:txBody>
      </p:sp>
      <p:sp>
        <p:nvSpPr>
          <p:cNvPr id="106509" name="Text Box 13"/>
          <p:cNvSpPr txBox="1">
            <a:spLocks noChangeArrowheads="1"/>
          </p:cNvSpPr>
          <p:nvPr/>
        </p:nvSpPr>
        <p:spPr bwMode="auto">
          <a:xfrm>
            <a:off x="5555673" y="3360306"/>
            <a:ext cx="205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B. (1) </a:t>
            </a:r>
            <a:r>
              <a:rPr lang="en-US" dirty="0" err="1"/>
              <a:t>và</a:t>
            </a:r>
            <a:r>
              <a:rPr lang="en-US" dirty="0"/>
              <a:t> (2)</a:t>
            </a:r>
          </a:p>
        </p:txBody>
      </p:sp>
      <p:sp>
        <p:nvSpPr>
          <p:cNvPr id="9223" name="Text Box 14"/>
          <p:cNvSpPr txBox="1">
            <a:spLocks noChangeArrowheads="1"/>
          </p:cNvSpPr>
          <p:nvPr/>
        </p:nvSpPr>
        <p:spPr bwMode="auto">
          <a:xfrm>
            <a:off x="136525" y="3773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11" name="Text Box 15"/>
          <p:cNvSpPr txBox="1">
            <a:spLocks noChangeArrowheads="1"/>
          </p:cNvSpPr>
          <p:nvPr/>
        </p:nvSpPr>
        <p:spPr bwMode="auto">
          <a:xfrm>
            <a:off x="457200" y="3817506"/>
            <a:ext cx="144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C. (3)</a:t>
            </a:r>
          </a:p>
        </p:txBody>
      </p:sp>
      <p:sp>
        <p:nvSpPr>
          <p:cNvPr id="9225" name="Text Box 16"/>
          <p:cNvSpPr txBox="1">
            <a:spLocks noChangeArrowheads="1"/>
          </p:cNvSpPr>
          <p:nvPr/>
        </p:nvSpPr>
        <p:spPr bwMode="auto">
          <a:xfrm>
            <a:off x="5470525" y="35448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13" name="Text Box 17"/>
          <p:cNvSpPr txBox="1">
            <a:spLocks noChangeArrowheads="1"/>
          </p:cNvSpPr>
          <p:nvPr/>
        </p:nvSpPr>
        <p:spPr bwMode="auto">
          <a:xfrm>
            <a:off x="5562600" y="3817506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D. Cả 4 phản ứng</a:t>
            </a:r>
          </a:p>
        </p:txBody>
      </p:sp>
      <p:sp>
        <p:nvSpPr>
          <p:cNvPr id="9228" name="Text Box 23"/>
          <p:cNvSpPr txBox="1">
            <a:spLocks noChangeArrowheads="1"/>
          </p:cNvSpPr>
          <p:nvPr/>
        </p:nvSpPr>
        <p:spPr bwMode="auto">
          <a:xfrm>
            <a:off x="822325" y="5297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29" name="Text Box 25"/>
          <p:cNvSpPr txBox="1">
            <a:spLocks noChangeArrowheads="1"/>
          </p:cNvSpPr>
          <p:nvPr/>
        </p:nvSpPr>
        <p:spPr bwMode="auto">
          <a:xfrm>
            <a:off x="2041525" y="4611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30" name="Text Box 27"/>
          <p:cNvSpPr txBox="1">
            <a:spLocks noChangeArrowheads="1"/>
          </p:cNvSpPr>
          <p:nvPr/>
        </p:nvSpPr>
        <p:spPr bwMode="auto">
          <a:xfrm>
            <a:off x="4556125" y="4764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9231" name="Text Box 29"/>
          <p:cNvSpPr txBox="1">
            <a:spLocks noChangeArrowheads="1"/>
          </p:cNvSpPr>
          <p:nvPr/>
        </p:nvSpPr>
        <p:spPr bwMode="auto">
          <a:xfrm>
            <a:off x="6537325" y="4611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06530" name="Text Box 34"/>
          <p:cNvSpPr txBox="1">
            <a:spLocks noChangeArrowheads="1"/>
          </p:cNvSpPr>
          <p:nvPr/>
        </p:nvSpPr>
        <p:spPr bwMode="auto">
          <a:xfrm>
            <a:off x="205798" y="4445000"/>
            <a:ext cx="88392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: Do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hang </a:t>
            </a:r>
            <a:r>
              <a:rPr lang="en-US" dirty="0" err="1"/>
              <a:t>động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xâm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 </a:t>
            </a:r>
            <a:r>
              <a:rPr lang="en-US" dirty="0" err="1"/>
              <a:t>đá</a:t>
            </a:r>
            <a:r>
              <a:rPr lang="en-US" dirty="0"/>
              <a:t> </a:t>
            </a:r>
            <a:r>
              <a:rPr lang="en-US" dirty="0" err="1"/>
              <a:t>vôi</a:t>
            </a:r>
            <a:r>
              <a:rPr lang="en-US" dirty="0"/>
              <a:t>…,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chảy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hang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muối</a:t>
            </a:r>
            <a:r>
              <a:rPr lang="en-US" dirty="0"/>
              <a:t> </a:t>
            </a:r>
            <a:r>
              <a:rPr lang="en-US" dirty="0" err="1"/>
              <a:t>Ca</a:t>
            </a:r>
            <a:r>
              <a:rPr lang="en-US" dirty="0"/>
              <a:t>(HCO</a:t>
            </a:r>
            <a:r>
              <a:rPr lang="en-US" baseline="-25000" dirty="0"/>
              <a:t>3</a:t>
            </a:r>
            <a:r>
              <a:rPr lang="en-US" dirty="0"/>
              <a:t>)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dirty="0" err="1"/>
              <a:t>kém</a:t>
            </a:r>
            <a:r>
              <a:rPr lang="en-US" dirty="0"/>
              <a:t> </a:t>
            </a:r>
            <a:r>
              <a:rPr lang="en-US" dirty="0" err="1"/>
              <a:t>bền</a:t>
            </a:r>
            <a:r>
              <a:rPr lang="en-US" dirty="0"/>
              <a:t>,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hủy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tủa</a:t>
            </a:r>
            <a:r>
              <a:rPr lang="en-US" dirty="0"/>
              <a:t> CaCO</a:t>
            </a:r>
            <a:r>
              <a:rPr lang="en-US" baseline="-25000" dirty="0"/>
              <a:t>3</a:t>
            </a:r>
            <a:r>
              <a:rPr lang="en-US" dirty="0"/>
              <a:t>.Kết </a:t>
            </a:r>
            <a:r>
              <a:rPr lang="en-US" dirty="0" err="1"/>
              <a:t>tủa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tụ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thạch</a:t>
            </a:r>
            <a:r>
              <a:rPr lang="en-US" dirty="0"/>
              <a:t> </a:t>
            </a:r>
            <a:r>
              <a:rPr lang="en-US" dirty="0" err="1"/>
              <a:t>nhũ</a:t>
            </a:r>
            <a:r>
              <a:rPr lang="en-US" dirty="0"/>
              <a:t>.</a:t>
            </a: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65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65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065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" dur="20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065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106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06503" grpId="0"/>
      <p:bldP spid="106507" grpId="0"/>
      <p:bldP spid="106509" grpId="0"/>
      <p:bldP spid="106511" grpId="0"/>
      <p:bldP spid="106511" grpId="1"/>
      <p:bldP spid="106511" grpId="2"/>
      <p:bldP spid="106513" grpId="0"/>
      <p:bldP spid="10653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76200" y="685800"/>
            <a:ext cx="88392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12: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dirty="0" smtClean="0">
                <a:solidFill>
                  <a:srgbClr val="1909E5"/>
                </a:solidFill>
              </a:rPr>
              <a:t>Cho </a:t>
            </a:r>
            <a:r>
              <a:rPr lang="en-US" b="1" dirty="0" err="1">
                <a:solidFill>
                  <a:srgbClr val="1909E5"/>
                </a:solidFill>
              </a:rPr>
              <a:t>hỗn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hợp</a:t>
            </a:r>
            <a:r>
              <a:rPr lang="en-US" b="1" dirty="0">
                <a:solidFill>
                  <a:srgbClr val="1909E5"/>
                </a:solidFill>
              </a:rPr>
              <a:t> X </a:t>
            </a:r>
            <a:r>
              <a:rPr lang="en-US" b="1" dirty="0" err="1">
                <a:solidFill>
                  <a:srgbClr val="1909E5"/>
                </a:solidFill>
              </a:rPr>
              <a:t>gồm</a:t>
            </a:r>
            <a:r>
              <a:rPr lang="en-US" b="1" dirty="0">
                <a:solidFill>
                  <a:srgbClr val="1909E5"/>
                </a:solidFill>
              </a:rPr>
              <a:t> 2,3g </a:t>
            </a:r>
            <a:r>
              <a:rPr lang="en-US" b="1" dirty="0" err="1">
                <a:solidFill>
                  <a:srgbClr val="1909E5"/>
                </a:solidFill>
              </a:rPr>
              <a:t>natri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</a:t>
            </a:r>
            <a:r>
              <a:rPr lang="en-US" b="1" dirty="0">
                <a:solidFill>
                  <a:srgbClr val="1909E5"/>
                </a:solidFill>
              </a:rPr>
              <a:t> 5,4g </a:t>
            </a:r>
            <a:r>
              <a:rPr lang="en-US" b="1" dirty="0" err="1">
                <a:solidFill>
                  <a:srgbClr val="1909E5"/>
                </a:solidFill>
              </a:rPr>
              <a:t>nhôm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vào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nước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dư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thu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được</a:t>
            </a:r>
            <a:r>
              <a:rPr lang="en-US" b="1" dirty="0">
                <a:solidFill>
                  <a:srgbClr val="1909E5"/>
                </a:solidFill>
              </a:rPr>
              <a:t> V(l) </a:t>
            </a:r>
            <a:r>
              <a:rPr lang="en-US" b="1" dirty="0" err="1">
                <a:solidFill>
                  <a:srgbClr val="1909E5"/>
                </a:solidFill>
              </a:rPr>
              <a:t>khí</a:t>
            </a:r>
            <a:r>
              <a:rPr lang="en-US" b="1" dirty="0">
                <a:solidFill>
                  <a:srgbClr val="1909E5"/>
                </a:solidFill>
              </a:rPr>
              <a:t> ở </a:t>
            </a:r>
            <a:r>
              <a:rPr lang="en-US" b="1" dirty="0" err="1">
                <a:solidFill>
                  <a:srgbClr val="1909E5"/>
                </a:solidFill>
              </a:rPr>
              <a:t>đktc</a:t>
            </a:r>
            <a:r>
              <a:rPr lang="en-US" b="1" dirty="0">
                <a:solidFill>
                  <a:srgbClr val="1909E5"/>
                </a:solidFill>
              </a:rPr>
              <a:t>. </a:t>
            </a:r>
            <a:r>
              <a:rPr lang="en-US" b="1" dirty="0" err="1">
                <a:solidFill>
                  <a:srgbClr val="1909E5"/>
                </a:solidFill>
              </a:rPr>
              <a:t>Giá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trị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V </a:t>
            </a:r>
            <a:r>
              <a:rPr lang="en-US" b="1" dirty="0" err="1">
                <a:solidFill>
                  <a:srgbClr val="1909E5"/>
                </a:solidFill>
              </a:rPr>
              <a:t>là</a:t>
            </a:r>
            <a:r>
              <a:rPr lang="en-US" b="1" dirty="0">
                <a:solidFill>
                  <a:srgbClr val="1909E5"/>
                </a:solidFill>
              </a:rPr>
              <a:t> </a:t>
            </a:r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609600" y="1752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/>
              <a:t>A. 4,48</a:t>
            </a:r>
          </a:p>
        </p:txBody>
      </p: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5334000" y="17526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B. 2,24</a:t>
            </a: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609600" y="2438400"/>
            <a:ext cx="1752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C. 1,12</a:t>
            </a: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5334000" y="2438400"/>
            <a:ext cx="144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/>
              <a:t>D. 3,36</a:t>
            </a:r>
          </a:p>
        </p:txBody>
      </p:sp>
      <p:sp>
        <p:nvSpPr>
          <p:cNvPr id="103434" name="Text Box 10"/>
          <p:cNvSpPr txBox="1">
            <a:spLocks noChangeArrowheads="1"/>
          </p:cNvSpPr>
          <p:nvPr/>
        </p:nvSpPr>
        <p:spPr bwMode="auto">
          <a:xfrm>
            <a:off x="83127" y="3048000"/>
            <a:ext cx="8915400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dirty="0">
                <a:solidFill>
                  <a:srgbClr val="FFFF00"/>
                </a:solidFill>
              </a:rPr>
              <a:t>:</a:t>
            </a:r>
            <a:r>
              <a:rPr lang="en-US" dirty="0"/>
              <a:t> </a:t>
            </a:r>
            <a:r>
              <a:rPr lang="en-US" dirty="0" err="1"/>
              <a:t>n</a:t>
            </a:r>
            <a:r>
              <a:rPr lang="en-US" baseline="-25000" dirty="0" err="1"/>
              <a:t>Na</a:t>
            </a:r>
            <a:r>
              <a:rPr lang="en-US" dirty="0"/>
              <a:t>= 0,1  ; </a:t>
            </a:r>
            <a:r>
              <a:rPr lang="en-US" dirty="0" err="1"/>
              <a:t>n</a:t>
            </a:r>
            <a:r>
              <a:rPr lang="en-US" baseline="-25000" dirty="0" err="1"/>
              <a:t>Al</a:t>
            </a:r>
            <a:r>
              <a:rPr lang="en-US" dirty="0"/>
              <a:t>= 0,2</a:t>
            </a:r>
          </a:p>
          <a:p>
            <a:pPr>
              <a:spcBef>
                <a:spcPct val="50000"/>
              </a:spcBef>
            </a:pPr>
            <a:r>
              <a:rPr lang="en-US" dirty="0"/>
              <a:t>                          Na + H</a:t>
            </a:r>
            <a:r>
              <a:rPr lang="en-US" baseline="-25000" dirty="0"/>
              <a:t>2</a:t>
            </a:r>
            <a:r>
              <a:rPr lang="en-US" dirty="0"/>
              <a:t>O </a:t>
            </a:r>
            <a:r>
              <a:rPr lang="en-US" dirty="0">
                <a:cs typeface="Arial" charset="0"/>
              </a:rPr>
              <a:t>→ </a:t>
            </a:r>
            <a:r>
              <a:rPr lang="en-US" dirty="0" err="1">
                <a:cs typeface="Arial" charset="0"/>
              </a:rPr>
              <a:t>NaOH</a:t>
            </a:r>
            <a:r>
              <a:rPr lang="en-US" dirty="0">
                <a:cs typeface="Arial" charset="0"/>
              </a:rPr>
              <a:t> + 1/2H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       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  0,1      →        0,1    </a:t>
            </a:r>
            <a:r>
              <a:rPr lang="en-US" dirty="0"/>
              <a:t>→</a:t>
            </a:r>
            <a:r>
              <a:rPr lang="en-US" dirty="0">
                <a:cs typeface="Arial" charset="0"/>
              </a:rPr>
              <a:t> 0,05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           Al + </a:t>
            </a:r>
            <a:r>
              <a:rPr lang="en-US" dirty="0" err="1">
                <a:cs typeface="Arial" charset="0"/>
              </a:rPr>
              <a:t>NaOH</a:t>
            </a:r>
            <a:r>
              <a:rPr lang="en-US" dirty="0">
                <a:cs typeface="Arial" charset="0"/>
              </a:rPr>
              <a:t> + H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O → N</a:t>
            </a:r>
            <a:r>
              <a:rPr lang="en-US" dirty="0"/>
              <a:t>aAlO</a:t>
            </a:r>
            <a:r>
              <a:rPr lang="en-US" baseline="-25000" dirty="0"/>
              <a:t>2</a:t>
            </a:r>
            <a:r>
              <a:rPr lang="en-US" dirty="0"/>
              <a:t> + 3/2H</a:t>
            </a:r>
            <a:r>
              <a:rPr lang="en-US" baseline="-25000" dirty="0"/>
              <a:t>2</a:t>
            </a:r>
            <a:r>
              <a:rPr lang="en-US" dirty="0">
                <a:cs typeface="Arial" charset="0"/>
              </a:rPr>
              <a:t>↑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(0,2)     0,1              </a:t>
            </a:r>
            <a:r>
              <a:rPr lang="en-US" dirty="0"/>
              <a:t>→                </a:t>
            </a:r>
            <a:r>
              <a:rPr lang="en-US" dirty="0">
                <a:cs typeface="Arial" charset="0"/>
              </a:rPr>
              <a:t> 0,15</a:t>
            </a:r>
          </a:p>
          <a:p>
            <a:pPr>
              <a:spcBef>
                <a:spcPct val="50000"/>
              </a:spcBef>
            </a:pPr>
            <a:r>
              <a:rPr lang="en-US" dirty="0">
                <a:cs typeface="Arial" charset="0"/>
              </a:rPr>
              <a:t>                → </a:t>
            </a:r>
            <a:r>
              <a:rPr lang="en-US" dirty="0" err="1">
                <a:cs typeface="Arial" charset="0"/>
              </a:rPr>
              <a:t>n</a:t>
            </a:r>
            <a:r>
              <a:rPr lang="en-US" baseline="-25000" dirty="0" err="1">
                <a:cs typeface="Arial" charset="0"/>
              </a:rPr>
              <a:t>hi</a:t>
            </a:r>
            <a:r>
              <a:rPr lang="en-US" baseline="-25000" dirty="0" err="1"/>
              <a:t>dro</a:t>
            </a:r>
            <a:r>
              <a:rPr lang="en-US" dirty="0"/>
              <a:t>= 0,2  </a:t>
            </a:r>
            <a:r>
              <a:rPr lang="en-US" dirty="0">
                <a:cs typeface="Arial" charset="0"/>
              </a:rPr>
              <a:t>→  V = 4,48( l ) </a:t>
            </a:r>
          </a:p>
        </p:txBody>
      </p:sp>
      <p:pic>
        <p:nvPicPr>
          <p:cNvPr id="8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ounded Rectangle 9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2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882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03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29" grpId="1"/>
      <p:bldP spid="103429" grpId="2"/>
      <p:bldP spid="103430" grpId="0"/>
      <p:bldP spid="103431" grpId="0"/>
      <p:bldP spid="103433" grpId="0"/>
      <p:bldP spid="10343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1"/>
          <p:cNvSpPr txBox="1">
            <a:spLocks noChangeArrowheads="1"/>
          </p:cNvSpPr>
          <p:nvPr/>
        </p:nvSpPr>
        <p:spPr bwMode="auto">
          <a:xfrm>
            <a:off x="0" y="599388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u="sng" dirty="0" err="1">
                <a:solidFill>
                  <a:schemeClr val="folHlink"/>
                </a:solidFill>
                <a:latin typeface="Times New Roman" pitchFamily="18" charset="0"/>
              </a:rPr>
              <a:t>Câu</a:t>
            </a:r>
            <a:r>
              <a:rPr lang="en-US" b="1" u="sng" dirty="0">
                <a:solidFill>
                  <a:schemeClr val="folHlink"/>
                </a:solidFill>
                <a:latin typeface="Times New Roman" pitchFamily="18" charset="0"/>
              </a:rPr>
              <a:t> </a:t>
            </a:r>
            <a:r>
              <a:rPr lang="en-US" b="1" u="sng" dirty="0" smtClean="0">
                <a:solidFill>
                  <a:schemeClr val="folHlink"/>
                </a:solidFill>
                <a:latin typeface="Times New Roman" pitchFamily="18" charset="0"/>
              </a:rPr>
              <a:t>13:</a:t>
            </a: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dirty="0" smtClean="0"/>
              <a:t> </a:t>
            </a:r>
            <a:r>
              <a:rPr lang="en-US" b="1" dirty="0" err="1">
                <a:solidFill>
                  <a:srgbClr val="1909E5"/>
                </a:solidFill>
              </a:rPr>
              <a:t>Điện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phân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nóng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chảy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muối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clorua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một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kim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loại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kiềm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 smtClean="0">
                <a:solidFill>
                  <a:srgbClr val="1909E5"/>
                </a:solidFill>
              </a:rPr>
              <a:t>thu</a:t>
            </a:r>
            <a:r>
              <a:rPr lang="en-US" b="1" dirty="0" smtClean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được</a:t>
            </a:r>
            <a:r>
              <a:rPr lang="en-US" b="1" dirty="0">
                <a:solidFill>
                  <a:srgbClr val="1909E5"/>
                </a:solidFill>
              </a:rPr>
              <a:t> 0,896 </a:t>
            </a:r>
            <a:r>
              <a:rPr lang="en-US" b="1" dirty="0" err="1">
                <a:solidFill>
                  <a:srgbClr val="1909E5"/>
                </a:solidFill>
              </a:rPr>
              <a:t>lít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khí</a:t>
            </a:r>
            <a:r>
              <a:rPr lang="en-US" b="1" dirty="0">
                <a:solidFill>
                  <a:srgbClr val="1909E5"/>
                </a:solidFill>
              </a:rPr>
              <a:t> ở </a:t>
            </a:r>
            <a:r>
              <a:rPr lang="en-US" b="1" dirty="0" err="1">
                <a:solidFill>
                  <a:srgbClr val="1909E5"/>
                </a:solidFill>
              </a:rPr>
              <a:t>đktc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và</a:t>
            </a:r>
            <a:r>
              <a:rPr lang="en-US" b="1" dirty="0">
                <a:solidFill>
                  <a:srgbClr val="1909E5"/>
                </a:solidFill>
              </a:rPr>
              <a:t> 3,12g </a:t>
            </a:r>
            <a:r>
              <a:rPr lang="en-US" b="1" dirty="0" err="1">
                <a:solidFill>
                  <a:srgbClr val="1909E5"/>
                </a:solidFill>
              </a:rPr>
              <a:t>kim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loại</a:t>
            </a:r>
            <a:r>
              <a:rPr lang="en-US" b="1" dirty="0">
                <a:solidFill>
                  <a:srgbClr val="1909E5"/>
                </a:solidFill>
              </a:rPr>
              <a:t>. </a:t>
            </a:r>
            <a:r>
              <a:rPr lang="en-US" b="1" dirty="0" err="1">
                <a:solidFill>
                  <a:srgbClr val="1909E5"/>
                </a:solidFill>
              </a:rPr>
              <a:t>Công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thức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của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muối</a:t>
            </a:r>
            <a:r>
              <a:rPr lang="en-US" b="1" dirty="0">
                <a:solidFill>
                  <a:srgbClr val="1909E5"/>
                </a:solidFill>
              </a:rPr>
              <a:t> </a:t>
            </a:r>
            <a:r>
              <a:rPr lang="en-US" b="1" dirty="0" err="1">
                <a:solidFill>
                  <a:srgbClr val="1909E5"/>
                </a:solidFill>
              </a:rPr>
              <a:t>là</a:t>
            </a:r>
            <a:r>
              <a:rPr lang="en-US" b="1" dirty="0">
                <a:solidFill>
                  <a:srgbClr val="1909E5"/>
                </a:solidFill>
              </a:rPr>
              <a:t> </a:t>
            </a: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533400" y="1981200"/>
            <a:ext cx="1082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A. LiCl</a:t>
            </a:r>
          </a:p>
        </p:txBody>
      </p:sp>
      <p:sp>
        <p:nvSpPr>
          <p:cNvPr id="104461" name="Text Box 13"/>
          <p:cNvSpPr txBox="1">
            <a:spLocks noChangeArrowheads="1"/>
          </p:cNvSpPr>
          <p:nvPr/>
        </p:nvSpPr>
        <p:spPr bwMode="auto">
          <a:xfrm>
            <a:off x="5334000" y="1981200"/>
            <a:ext cx="1047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B. KCl</a:t>
            </a:r>
          </a:p>
        </p:txBody>
      </p:sp>
      <p:sp>
        <p:nvSpPr>
          <p:cNvPr id="104462" name="Text Box 14"/>
          <p:cNvSpPr txBox="1">
            <a:spLocks noChangeArrowheads="1"/>
          </p:cNvSpPr>
          <p:nvPr/>
        </p:nvSpPr>
        <p:spPr bwMode="auto">
          <a:xfrm>
            <a:off x="533400" y="2743200"/>
            <a:ext cx="12525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C. NaCl</a:t>
            </a:r>
          </a:p>
        </p:txBody>
      </p:sp>
      <p:sp>
        <p:nvSpPr>
          <p:cNvPr id="104463" name="Text Box 15"/>
          <p:cNvSpPr txBox="1">
            <a:spLocks noChangeArrowheads="1"/>
          </p:cNvSpPr>
          <p:nvPr/>
        </p:nvSpPr>
        <p:spPr bwMode="auto">
          <a:xfrm>
            <a:off x="5300663" y="2743200"/>
            <a:ext cx="1252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/>
              <a:t>D. RbCl</a:t>
            </a:r>
          </a:p>
        </p:txBody>
      </p:sp>
      <p:sp>
        <p:nvSpPr>
          <p:cNvPr id="104464" name="Text Box 16"/>
          <p:cNvSpPr txBox="1">
            <a:spLocks noChangeArrowheads="1"/>
          </p:cNvSpPr>
          <p:nvPr/>
        </p:nvSpPr>
        <p:spPr bwMode="auto">
          <a:xfrm>
            <a:off x="76200" y="3576137"/>
            <a:ext cx="787106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b="1" dirty="0" err="1">
                <a:solidFill>
                  <a:srgbClr val="0C0C92"/>
                </a:solidFill>
              </a:rPr>
              <a:t>Giải</a:t>
            </a:r>
            <a:r>
              <a:rPr lang="en-US" b="1" dirty="0">
                <a:solidFill>
                  <a:srgbClr val="0C0C92"/>
                </a:solidFill>
              </a:rPr>
              <a:t> </a:t>
            </a:r>
            <a:r>
              <a:rPr lang="en-US" b="1" dirty="0" err="1">
                <a:solidFill>
                  <a:srgbClr val="0C0C92"/>
                </a:solidFill>
              </a:rPr>
              <a:t>thích</a:t>
            </a:r>
            <a:r>
              <a:rPr lang="en-US" b="1" dirty="0">
                <a:solidFill>
                  <a:srgbClr val="0C0C92"/>
                </a:solidFill>
              </a:rPr>
              <a:t>:      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mol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= 0,4</a:t>
            </a:r>
          </a:p>
          <a:p>
            <a:r>
              <a:rPr lang="en-US" dirty="0"/>
              <a:t>                     2MX  </a:t>
            </a:r>
            <a:r>
              <a:rPr lang="en-US" dirty="0">
                <a:cs typeface="Arial" charset="0"/>
              </a:rPr>
              <a:t>→   2M   +   X</a:t>
            </a:r>
            <a:r>
              <a:rPr lang="en-US" baseline="-25000" dirty="0">
                <a:cs typeface="Arial" charset="0"/>
              </a:rPr>
              <a:t>2</a:t>
            </a:r>
            <a:r>
              <a:rPr lang="en-US" dirty="0">
                <a:cs typeface="Arial" charset="0"/>
              </a:rPr>
              <a:t>↑</a:t>
            </a:r>
            <a:r>
              <a:rPr lang="en-US" baseline="-25000" dirty="0">
                <a:cs typeface="Arial" charset="0"/>
              </a:rPr>
              <a:t> </a:t>
            </a:r>
          </a:p>
          <a:p>
            <a:r>
              <a:rPr lang="en-US" baseline="-25000" dirty="0">
                <a:cs typeface="Arial" charset="0"/>
              </a:rPr>
              <a:t>                </a:t>
            </a:r>
            <a:r>
              <a:rPr lang="en-US" dirty="0" err="1">
                <a:cs typeface="Arial" charset="0"/>
              </a:rPr>
              <a:t>mol</a:t>
            </a:r>
            <a:r>
              <a:rPr lang="en-US" dirty="0">
                <a:cs typeface="Arial" charset="0"/>
              </a:rPr>
              <a:t>:                   0,8  ← 0,4</a:t>
            </a:r>
          </a:p>
          <a:p>
            <a:r>
              <a:rPr lang="en-US" dirty="0">
                <a:cs typeface="Arial" charset="0"/>
              </a:rPr>
              <a:t>       → </a:t>
            </a:r>
            <a:r>
              <a:rPr lang="en-US" dirty="0" err="1">
                <a:cs typeface="Arial" charset="0"/>
              </a:rPr>
              <a:t>Nguy</a:t>
            </a:r>
            <a:r>
              <a:rPr lang="en-US" dirty="0" err="1"/>
              <a:t>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khối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kim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M </a:t>
            </a:r>
            <a:r>
              <a:rPr lang="en-US" dirty="0" err="1"/>
              <a:t>là</a:t>
            </a:r>
            <a:r>
              <a:rPr lang="en-US" dirty="0"/>
              <a:t>:  3,12 / 0,8 = 39</a:t>
            </a:r>
          </a:p>
          <a:p>
            <a:r>
              <a:rPr lang="en-US" dirty="0">
                <a:cs typeface="Arial" charset="0"/>
              </a:rPr>
              <a:t>       →  Kim </a:t>
            </a:r>
            <a:r>
              <a:rPr lang="en-US" dirty="0" err="1">
                <a:cs typeface="Arial" charset="0"/>
              </a:rPr>
              <a:t>lo</a:t>
            </a:r>
            <a:r>
              <a:rPr lang="en-US" dirty="0" err="1"/>
              <a:t>ại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Kali</a:t>
            </a:r>
          </a:p>
        </p:txBody>
      </p:sp>
      <p:sp>
        <p:nvSpPr>
          <p:cNvPr id="13320" name="Text Box 17"/>
          <p:cNvSpPr txBox="1">
            <a:spLocks noChangeArrowheads="1"/>
          </p:cNvSpPr>
          <p:nvPr/>
        </p:nvSpPr>
        <p:spPr bwMode="auto">
          <a:xfrm>
            <a:off x="136525" y="3697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1" name="Text Box 19"/>
          <p:cNvSpPr txBox="1">
            <a:spLocks noChangeArrowheads="1"/>
          </p:cNvSpPr>
          <p:nvPr/>
        </p:nvSpPr>
        <p:spPr bwMode="auto">
          <a:xfrm>
            <a:off x="152400" y="5029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3322" name="Text Box 21"/>
          <p:cNvSpPr txBox="1">
            <a:spLocks noChangeArrowheads="1"/>
          </p:cNvSpPr>
          <p:nvPr/>
        </p:nvSpPr>
        <p:spPr bwMode="auto">
          <a:xfrm>
            <a:off x="2422525" y="49926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3" name="Text Box 23"/>
          <p:cNvSpPr txBox="1">
            <a:spLocks noChangeArrowheads="1"/>
          </p:cNvSpPr>
          <p:nvPr/>
        </p:nvSpPr>
        <p:spPr bwMode="auto">
          <a:xfrm>
            <a:off x="4479925" y="48402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sp>
        <p:nvSpPr>
          <p:cNvPr id="13324" name="Text Box 25"/>
          <p:cNvSpPr txBox="1">
            <a:spLocks noChangeArrowheads="1"/>
          </p:cNvSpPr>
          <p:nvPr/>
        </p:nvSpPr>
        <p:spPr bwMode="auto">
          <a:xfrm>
            <a:off x="7146925" y="49164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en-US"/>
          </a:p>
        </p:txBody>
      </p:sp>
      <p:pic>
        <p:nvPicPr>
          <p:cNvPr id="13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2" descr="top bar swoosh revised"/>
          <p:cNvPicPr>
            <a:picLocks noChangeAspect="1" noChangeArrowheads="1"/>
          </p:cNvPicPr>
          <p:nvPr/>
        </p:nvPicPr>
        <p:blipFill>
          <a:blip r:embed="rId2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ounded Rectangle 14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6" name="Rounded Rectangle 15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7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63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446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44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" dur="1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0446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60" grpId="0"/>
      <p:bldP spid="104461" grpId="0"/>
      <p:bldP spid="104461" grpId="1"/>
      <p:bldP spid="104461" grpId="2"/>
      <p:bldP spid="104462" grpId="0"/>
      <p:bldP spid="104463" grpId="0"/>
      <p:bldP spid="10446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000" y="979944"/>
            <a:ext cx="8458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: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Viết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phương trình hóa học theo sơ đồ sau: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/>
          <a:srcRect l="6923" r="1539"/>
          <a:stretch/>
        </p:blipFill>
        <p:spPr>
          <a:xfrm>
            <a:off x="38100" y="2324100"/>
            <a:ext cx="9067800" cy="262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7631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-35257" y="0"/>
            <a:ext cx="9157485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4"/>
          <a:srcRect l="6923" r="1539" b="44866"/>
          <a:stretch/>
        </p:blipFill>
        <p:spPr>
          <a:xfrm>
            <a:off x="10886" y="563004"/>
            <a:ext cx="9067800" cy="12323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0584" y="1784476"/>
                <a:ext cx="8524815" cy="41113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514350" indent="-514350">
                  <a:buAutoNum type="arabicParenBoth"/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2Al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 smtClean="0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đ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pnc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4Al  +  3O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endParaRPr lang="en-US" sz="2600" baseline="-25000" dirty="0">
                  <a:latin typeface="Times New Roman"/>
                  <a:cs typeface="Times New Roman"/>
                </a:endParaRPr>
              </a:p>
              <a:p>
                <a:pPr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(2)</a:t>
                </a:r>
                <a:r>
                  <a:rPr lang="en-US" sz="2600" dirty="0">
                    <a:latin typeface="Times New Roman"/>
                    <a:cs typeface="Times New Roman"/>
                  </a:rPr>
                  <a:t>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4Al  +  3O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 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</m:t>
                        </m:r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t</m:t>
                        </m:r>
                        <m:r>
                          <m:rPr>
                            <m:sty m:val="p"/>
                          </m:rPr>
                          <a:rPr lang="en-US" sz="2600" b="0" i="0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o</m:t>
                        </m:r>
                        <m:r>
                          <a:rPr lang="en-US" sz="2600" b="0" i="0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/>
                    <a:cs typeface="Times New Roman"/>
                  </a:rPr>
                  <a:t>  2Al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</a:t>
                </a:r>
              </a:p>
              <a:p>
                <a:pPr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(3) Al + </a:t>
                </a:r>
                <a:r>
                  <a:rPr lang="en-US" sz="2600" dirty="0" err="1" smtClean="0">
                    <a:latin typeface="Times New Roman"/>
                    <a:cs typeface="Times New Roman"/>
                  </a:rPr>
                  <a:t>NaOH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 </a:t>
                </a:r>
                <a:r>
                  <a:rPr lang="en-US" sz="2600" dirty="0">
                    <a:latin typeface="Times New Roman"/>
                    <a:cs typeface="Times New Roman"/>
                  </a:rPr>
                  <a:t>→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NaAlO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3/2H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endParaRPr lang="en-US" sz="2600" baseline="-25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(4) 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NaAlO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+ 4H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→  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(SO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Na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+ 4H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  <a:endParaRPr lang="en-US" sz="2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(5)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Al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(SO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3BaCl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→  2AlCl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3BaSO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4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↓</a:t>
                </a:r>
              </a:p>
              <a:p>
                <a:pPr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(6) 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+ 3NaOH →  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↓  + 3NaCl</a:t>
                </a:r>
              </a:p>
              <a:p>
                <a:pPr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(7) 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3HCl →  AlCl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3H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O</a:t>
                </a:r>
              </a:p>
              <a:p>
                <a:pPr>
                  <a:defRPr/>
                </a:pPr>
                <a:r>
                  <a:rPr lang="en-US" sz="2600" dirty="0" smtClean="0">
                    <a:latin typeface="Times New Roman"/>
                    <a:cs typeface="Times New Roman"/>
                  </a:rPr>
                  <a:t>(8) 2Al(OH)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3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>
                            <a:latin typeface="Cambria Math"/>
                            <a:cs typeface="Times New Roman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   </m:t>
                        </m:r>
                        <m:r>
                          <a:rPr lang="en-US" sz="2600" b="0" i="1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𝑡𝑜</m:t>
                        </m:r>
                        <m:r>
                          <a:rPr lang="en-US" sz="2600" b="0" i="1" baseline="30000" smtClean="0">
                            <a:latin typeface="Cambria Math" panose="02040503050406030204" pitchFamily="18" charset="0"/>
                            <a:cs typeface="Times New Roman" pitchFamily="18" charset="0"/>
                          </a:rPr>
                          <m:t>    </m:t>
                        </m:r>
                      </m:e>
                    </m:groupChr>
                  </m:oMath>
                </a14:m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Al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+  3H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</a:p>
              <a:p>
                <a:pPr>
                  <a:defRPr/>
                </a:pP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(9) Al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  +  2NaOH </a:t>
                </a:r>
                <a:r>
                  <a:rPr lang="en-US" sz="2600" dirty="0">
                    <a:latin typeface="Times New Roman"/>
                    <a:cs typeface="Times New Roman"/>
                  </a:rPr>
                  <a:t>→ 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2NaAlO</a:t>
                </a:r>
                <a:r>
                  <a:rPr lang="en-US" sz="2600" baseline="-25000" dirty="0" smtClean="0">
                    <a:latin typeface="Times New Roman"/>
                    <a:cs typeface="Times New Roman"/>
                  </a:rPr>
                  <a:t>2</a:t>
                </a:r>
                <a:r>
                  <a:rPr lang="en-US" sz="2600" dirty="0" smtClean="0">
                    <a:latin typeface="Times New Roman"/>
                    <a:cs typeface="Times New Roman"/>
                  </a:rPr>
                  <a:t>  +  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H</a:t>
                </a:r>
                <a:r>
                  <a:rPr lang="en-US" sz="2600" baseline="-25000" dirty="0" smtClean="0">
                    <a:latin typeface="Times New Roman" pitchFamily="18" charset="0"/>
                    <a:cs typeface="Times New Roman" pitchFamily="18" charset="0"/>
                  </a:rPr>
                  <a:t>2</a:t>
                </a:r>
                <a:r>
                  <a:rPr lang="en-US" sz="2600" dirty="0" smtClean="0">
                    <a:latin typeface="Times New Roman" pitchFamily="18" charset="0"/>
                    <a:cs typeface="Times New Roman" pitchFamily="18" charset="0"/>
                  </a:rPr>
                  <a:t>O</a:t>
                </a:r>
                <a:endParaRPr lang="en-US" sz="26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584" y="1784476"/>
                <a:ext cx="8524815" cy="4111382"/>
              </a:xfrm>
              <a:prstGeom prst="rect">
                <a:avLst/>
              </a:prstGeom>
              <a:blipFill>
                <a:blip r:embed="rId5"/>
                <a:stretch>
                  <a:fillRect l="-1288" b="-28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640278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/>
          <a:srcRect l="6923" t="73295" r="29616" b="-569"/>
          <a:stretch/>
        </p:blipFill>
        <p:spPr>
          <a:xfrm>
            <a:off x="457200" y="1064529"/>
            <a:ext cx="7858126" cy="76200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1000" y="2071400"/>
            <a:ext cx="83058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Both"/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Al 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+ 6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HNO</a:t>
            </a:r>
            <a:r>
              <a:rPr lang="en-US" sz="26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đ, n      </a:t>
            </a:r>
            <a:r>
              <a:rPr lang="en-US" sz="2600" dirty="0">
                <a:latin typeface="Times New Roman"/>
                <a:cs typeface="Times New Roman"/>
              </a:rPr>
              <a:t>→ </a:t>
            </a:r>
            <a:r>
              <a:rPr lang="en-US" sz="2600" dirty="0" smtClean="0">
                <a:latin typeface="Times New Roman"/>
                <a:cs typeface="Times New Roman"/>
              </a:rPr>
              <a:t>  Al(NO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</a:t>
            </a:r>
            <a:r>
              <a:rPr lang="en-US" sz="2600" dirty="0" smtClean="0">
                <a:latin typeface="Times New Roman"/>
                <a:cs typeface="Times New Roman"/>
              </a:rPr>
              <a:t>3NO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 + 3H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 </a:t>
            </a:r>
            <a:endParaRPr lang="en-US" sz="2600" dirty="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(2) </a:t>
            </a:r>
            <a:r>
              <a:rPr lang="en-US" sz="2600" dirty="0">
                <a:latin typeface="Times New Roman"/>
                <a:cs typeface="Times New Roman"/>
              </a:rPr>
              <a:t>Al(NO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r>
              <a:rPr lang="en-US" sz="2600" dirty="0">
                <a:latin typeface="Times New Roman"/>
                <a:cs typeface="Times New Roman"/>
              </a:rPr>
              <a:t>)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+ 3NaOH → </a:t>
            </a:r>
            <a:r>
              <a:rPr lang="en-US" sz="2600" dirty="0" smtClean="0">
                <a:latin typeface="Times New Roman"/>
                <a:cs typeface="Times New Roman"/>
              </a:rPr>
              <a:t>  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3↓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  <a:r>
              <a:rPr lang="en-US" sz="2600" dirty="0">
                <a:latin typeface="Times New Roman"/>
                <a:cs typeface="Times New Roman"/>
              </a:rPr>
              <a:t>+ </a:t>
            </a:r>
            <a:r>
              <a:rPr lang="en-US" sz="2600" dirty="0" smtClean="0">
                <a:latin typeface="Times New Roman"/>
                <a:cs typeface="Times New Roman"/>
              </a:rPr>
              <a:t>3NaNO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</a:t>
            </a:r>
          </a:p>
          <a:p>
            <a:pPr>
              <a:defRPr/>
            </a:pPr>
            <a:endParaRPr lang="en-US" sz="2600" dirty="0" smtClean="0"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2600" dirty="0" smtClean="0">
                <a:latin typeface="Times New Roman"/>
                <a:cs typeface="Times New Roman"/>
              </a:rPr>
              <a:t>(3) 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 +  3HNO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→   Al(NO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)</a:t>
            </a:r>
            <a:r>
              <a:rPr lang="en-US" sz="2600" baseline="-25000" dirty="0">
                <a:latin typeface="Times New Roman"/>
                <a:cs typeface="Times New Roman"/>
              </a:rPr>
              <a:t>3 ↓ </a:t>
            </a:r>
            <a:r>
              <a:rPr lang="en-US" sz="2600" dirty="0" smtClean="0">
                <a:latin typeface="Times New Roman"/>
                <a:cs typeface="Times New Roman"/>
              </a:rPr>
              <a:t> +  3H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(4) </a:t>
            </a:r>
            <a:r>
              <a:rPr lang="en-US" sz="2600" dirty="0" smtClean="0">
                <a:latin typeface="Times New Roman"/>
                <a:cs typeface="Times New Roman"/>
              </a:rPr>
              <a:t>Al(OH)</a:t>
            </a:r>
            <a:r>
              <a:rPr lang="en-US" sz="2600" baseline="-25000" dirty="0" smtClean="0">
                <a:latin typeface="Times New Roman"/>
                <a:cs typeface="Times New Roman"/>
              </a:rPr>
              <a:t>3</a:t>
            </a:r>
            <a:r>
              <a:rPr lang="en-US" sz="2600" dirty="0" smtClean="0">
                <a:latin typeface="Times New Roman"/>
                <a:cs typeface="Times New Roman"/>
              </a:rPr>
              <a:t> + </a:t>
            </a:r>
            <a:r>
              <a:rPr lang="en-US" sz="2600" dirty="0" err="1" smtClean="0">
                <a:latin typeface="Times New Roman"/>
                <a:cs typeface="Times New Roman"/>
              </a:rPr>
              <a:t>NaOH</a:t>
            </a:r>
            <a:r>
              <a:rPr lang="en-US" sz="2600" dirty="0" smtClean="0">
                <a:latin typeface="Times New Roman"/>
                <a:cs typeface="Times New Roman"/>
              </a:rPr>
              <a:t>     →  NaAlO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 + 2H</a:t>
            </a:r>
            <a:r>
              <a:rPr lang="en-US" sz="2600" baseline="-25000" dirty="0" smtClean="0">
                <a:latin typeface="Times New Roman"/>
                <a:cs typeface="Times New Roman"/>
              </a:rPr>
              <a:t>2</a:t>
            </a:r>
            <a:r>
              <a:rPr lang="en-US" sz="2600" dirty="0" smtClean="0">
                <a:latin typeface="Times New Roman"/>
                <a:cs typeface="Times New Roman"/>
              </a:rPr>
              <a:t>O</a:t>
            </a:r>
          </a:p>
          <a:p>
            <a:pPr>
              <a:defRPr/>
            </a:pP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(5) </a:t>
            </a:r>
            <a:r>
              <a:rPr lang="en-US" sz="2600" dirty="0">
                <a:latin typeface="Times New Roman"/>
                <a:cs typeface="Times New Roman"/>
              </a:rPr>
              <a:t>NaAlO</a:t>
            </a:r>
            <a:r>
              <a:rPr lang="en-US" sz="2600" baseline="-25000" dirty="0">
                <a:latin typeface="Times New Roman"/>
                <a:cs typeface="Times New Roman"/>
              </a:rPr>
              <a:t>2</a:t>
            </a:r>
            <a:r>
              <a:rPr lang="en-US" sz="2600" dirty="0">
                <a:latin typeface="Times New Roman"/>
                <a:cs typeface="Times New Roman"/>
              </a:rPr>
              <a:t>+ CO</a:t>
            </a:r>
            <a:r>
              <a:rPr lang="en-US" sz="2600" baseline="-25000" dirty="0">
                <a:latin typeface="Times New Roman"/>
                <a:cs typeface="Times New Roman"/>
              </a:rPr>
              <a:t>2</a:t>
            </a:r>
            <a:r>
              <a:rPr lang="en-US" sz="2600" dirty="0">
                <a:latin typeface="Times New Roman"/>
                <a:cs typeface="Times New Roman"/>
              </a:rPr>
              <a:t> + 2H</a:t>
            </a:r>
            <a:r>
              <a:rPr lang="en-US" sz="2600" baseline="-25000" dirty="0">
                <a:latin typeface="Times New Roman"/>
                <a:cs typeface="Times New Roman"/>
              </a:rPr>
              <a:t>2</a:t>
            </a:r>
            <a:r>
              <a:rPr lang="en-US" sz="2600" dirty="0">
                <a:latin typeface="Times New Roman"/>
                <a:cs typeface="Times New Roman"/>
              </a:rPr>
              <a:t>O </a:t>
            </a:r>
            <a:r>
              <a:rPr lang="en-US" sz="2600" dirty="0" smtClean="0">
                <a:latin typeface="Times New Roman"/>
                <a:cs typeface="Times New Roman"/>
              </a:rPr>
              <a:t>→  Al(OH)</a:t>
            </a:r>
            <a:r>
              <a:rPr lang="en-US" sz="2600" baseline="-25000" dirty="0">
                <a:latin typeface="Times New Roman"/>
                <a:cs typeface="Times New Roman"/>
              </a:rPr>
              <a:t>3 ↓</a:t>
            </a:r>
            <a:r>
              <a:rPr lang="en-US" sz="2600" dirty="0" smtClean="0">
                <a:latin typeface="Times New Roman"/>
                <a:cs typeface="Times New Roman"/>
              </a:rPr>
              <a:t>  + </a:t>
            </a:r>
            <a:r>
              <a:rPr lang="en-US" sz="2600" dirty="0">
                <a:latin typeface="Times New Roman"/>
                <a:cs typeface="Times New Roman"/>
              </a:rPr>
              <a:t>NaHCO</a:t>
            </a:r>
            <a:r>
              <a:rPr lang="en-US" sz="2600" baseline="-25000" dirty="0">
                <a:latin typeface="Times New Roman"/>
                <a:cs typeface="Times New Roman"/>
              </a:rPr>
              <a:t>3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4647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" y="-1"/>
            <a:ext cx="6890813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-1"/>
            <a:ext cx="6890818" cy="4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602942"/>
            <a:ext cx="8763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các chất sau đây: NaCl,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HCl, Na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Chất nào làm mềm nước cứng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vĩnh cửu và nước cứng tạm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Viết phương trình hóa học.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95171" y="2981121"/>
            <a:ext cx="8543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latin typeface="+mj-lt"/>
              </a:rPr>
              <a:t>Đối với </a:t>
            </a:r>
            <a:r>
              <a:rPr lang="vi-VN" sz="2800" b="1" dirty="0" smtClean="0">
                <a:latin typeface="+mj-lt"/>
              </a:rPr>
              <a:t>nước cứng vĩnh cửu</a:t>
            </a:r>
            <a:r>
              <a:rPr lang="vi-VN" sz="2800" dirty="0" smtClean="0">
                <a:latin typeface="+mj-lt"/>
              </a:rPr>
              <a:t> </a:t>
            </a:r>
            <a:r>
              <a:rPr lang="vi-VN" sz="2800" b="1" dirty="0" smtClean="0">
                <a:latin typeface="+mj-lt"/>
              </a:rPr>
              <a:t>và nước </a:t>
            </a:r>
            <a:r>
              <a:rPr lang="vi-VN" sz="2800" b="1" dirty="0">
                <a:latin typeface="+mj-lt"/>
              </a:rPr>
              <a:t>cứng tạm thời</a:t>
            </a:r>
            <a:r>
              <a:rPr lang="vi-VN" sz="2800" dirty="0">
                <a:latin typeface="+mj-lt"/>
              </a:rPr>
              <a:t>, có thể dùng </a:t>
            </a:r>
            <a:r>
              <a:rPr lang="vi-VN" sz="2800" b="1" dirty="0">
                <a:latin typeface="+mj-lt"/>
              </a:rPr>
              <a:t>dung dịch Na</a:t>
            </a:r>
            <a:r>
              <a:rPr lang="vi-VN" sz="2800" b="1" baseline="-25000" dirty="0">
                <a:latin typeface="+mj-lt"/>
              </a:rPr>
              <a:t>2</a:t>
            </a:r>
            <a:r>
              <a:rPr lang="vi-VN" sz="2800" b="1" dirty="0">
                <a:latin typeface="+mj-lt"/>
              </a:rPr>
              <a:t>CO</a:t>
            </a:r>
            <a:r>
              <a:rPr lang="vi-VN" sz="2800" b="1" baseline="-25000" dirty="0">
                <a:latin typeface="+mj-lt"/>
              </a:rPr>
              <a:t>3</a:t>
            </a:r>
            <a:r>
              <a:rPr lang="vi-VN" sz="2800" dirty="0">
                <a:latin typeface="+mj-lt"/>
              </a:rPr>
              <a:t>.</a:t>
            </a:r>
            <a:endParaRPr lang="en-US" sz="2800" dirty="0">
              <a:latin typeface="+mj-lt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4343400"/>
            <a:ext cx="7924800" cy="1629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Na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Na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Bef>
                <a:spcPts val="600"/>
              </a:spcBef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CaCl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Na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2NaCl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Ca(HCO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pt-BR" sz="28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Na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→ CaCO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+ 2NaHCO</a:t>
            </a:r>
            <a:r>
              <a:rPr lang="pt-BR" sz="2800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573360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7339"/>
            <a:ext cx="8763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3: </a:t>
            </a:r>
            <a:r>
              <a:rPr lang="pt-B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Nung 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hỗn hợp muối cacbonat của hai kim loại kế tiếp nhau trong nhóm IIA đến khối lượng không đổi thu được 2,24 lít khí CO</a:t>
            </a:r>
            <a:r>
              <a:rPr lang="pt-BR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(điều kiện tiêu chuẩn) và 4,64 gam hỗn hợp hai oxit. Xác định tên của hai kim loại.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pt-BR" sz="2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266700" y="2120220"/>
                <a:ext cx="7543800" cy="4892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Gọi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thức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chung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muối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</m:t>
                    </m:r>
                    <m:r>
                      <a:rPr lang="en-US" sz="2600" b="0" i="0" baseline="-2500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endParaRPr lang="en-US" sz="2600" b="0" i="0" baseline="-25000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CO</m:t>
                    </m:r>
                    <m:r>
                      <a:rPr lang="en-US" sz="2600" baseline="-2500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3</m:t>
                    </m: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groupChr>
                      <m:groupChrPr>
                        <m:chr m:val="→"/>
                        <m:vertJc m:val="bot"/>
                        <m:ctrlPr>
                          <a:rPr lang="en-US" sz="2600" i="1" dirty="0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groupChrPr>
                      <m:e>
                        <m:r>
                          <m:rPr>
                            <m:brk m:alnAt="2"/>
                          </m:rP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</m:t>
                        </m:r>
                        <m:r>
                          <a:rPr lang="en-US" sz="26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𝑡𝑜</m:t>
                        </m:r>
                        <m:r>
                          <a:rPr lang="en-US" sz="2600" b="0" i="1" baseline="30000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           </m:t>
                        </m:r>
                      </m:e>
                    </m:groupCh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</m:acc>
                    <m:r>
                      <m:rPr>
                        <m:sty m:val="p"/>
                      </m:rPr>
                      <a:rPr lang="en-US" sz="26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O</m:t>
                    </m:r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+   CO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                 0,1         0,1</a:t>
                </a:r>
              </a:p>
              <a:p>
                <a:r>
                  <a:rPr lang="en-US" sz="26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n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V/22,4 = 2,24/22,4 = 0,1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 smtClean="0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 b="0" i="0" smtClean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m:rPr>
                            <m:sty m:val="p"/>
                          </m:rP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O</m:t>
                        </m:r>
                      </m:sub>
                    </m:sSub>
                  </m:oMath>
                </a14:m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m/n = 4,64/0,1 =46,4 g/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mol</a:t>
                </a:r>
                <a:endParaRPr lang="en-US" sz="26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i="1" dirty="0" smtClean="0">
                  <a:latin typeface="Cambria Math" panose="02040503050406030204" pitchFamily="18" charset="0"/>
                  <a:cs typeface="Times New Roman" panose="020206030504050203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+  16  = 46,4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Wingdings" panose="05000000000000000000" pitchFamily="2" charset="2"/>
                  </a:rPr>
                  <a:t>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600" i="1" smtClean="0"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60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M</m:t>
                        </m:r>
                      </m:e>
                      <m:sub>
                        <m:acc>
                          <m:accPr>
                            <m:chr m:val="̅"/>
                            <m:ctrlPr>
                              <a:rPr lang="en-US" sz="2600" i="1">
                                <a:latin typeface="Cambria Math"/>
                                <a:cs typeface="Times New Roman" panose="02020603050405020304" pitchFamily="18" charset="0"/>
                              </a:rPr>
                            </m:ctrlPr>
                          </m:accPr>
                          <m:e>
                            <m:r>
                              <m:rPr>
                                <m:sty m:val="p"/>
                              </m:rPr>
                              <a:rPr lang="en-US" sz="260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M</m:t>
                            </m:r>
                          </m:e>
                        </m:acc>
                        <m:r>
                          <a:rPr lang="en-US" sz="2600" b="0" i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sub>
                    </m:sSub>
                  </m:oMath>
                </a14:m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46,4 -16 = 30,4</a:t>
                </a:r>
              </a:p>
              <a:p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&lt;  30,4  &lt;  M</a:t>
                </a:r>
                <a:r>
                  <a:rPr lang="en-US" sz="2600" baseline="-250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sz="2600" baseline="-25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Do 2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kim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loại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tiếp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nhóm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IIA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nên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kết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quả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sẽ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Mg (M = 24) </a:t>
                </a:r>
                <a:r>
                  <a:rPr lang="en-US" sz="2600" dirty="0" err="1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Ca (M = 40)</a:t>
                </a:r>
                <a:endParaRPr lang="en-US" sz="2600" baseline="30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" y="2120220"/>
                <a:ext cx="7543800" cy="4892621"/>
              </a:xfrm>
              <a:prstGeom prst="rect">
                <a:avLst/>
              </a:prstGeom>
              <a:blipFill rotWithShape="1">
                <a:blip r:embed="rId4"/>
                <a:stretch>
                  <a:fillRect l="-1455" t="-1122" r="-8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Arrow Connector 4"/>
          <p:cNvCxnSpPr/>
          <p:nvPr/>
        </p:nvCxnSpPr>
        <p:spPr>
          <a:xfrm flipH="1">
            <a:off x="3352800" y="3276600"/>
            <a:ext cx="685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512699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886" y="782375"/>
            <a:ext cx="9165772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r>
              <a:rPr lang="pt-BR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8331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1772" y="144482"/>
            <a:ext cx="9165772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bazơ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 được 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→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↓ + 3NH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hòa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 được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AlCl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→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↓ + 3NH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NaOH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→ NaAlO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+  2H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548573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3">
            <a:extLst>
              <a:ext uri="{FF2B5EF4-FFF2-40B4-BE49-F238E27FC236}">
                <a16:creationId xmlns=""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5" y="685800"/>
            <a:ext cx="916577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4: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Al(OH)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bền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NaAlO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+ CO</a:t>
            </a:r>
            <a:r>
              <a:rPr lang="en-US" sz="2800" baseline="-25000" dirty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 + 2H</a:t>
            </a:r>
            <a:r>
              <a:rPr lang="en-US" sz="2800" baseline="-25000" dirty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O →  Al(OH)</a:t>
            </a:r>
            <a:r>
              <a:rPr lang="en-US" sz="2800" baseline="-25000" dirty="0">
                <a:latin typeface="Times New Roman"/>
                <a:cs typeface="Times New Roman"/>
              </a:rPr>
              <a:t>3 ↓</a:t>
            </a:r>
            <a:r>
              <a:rPr lang="en-US" sz="2800" dirty="0">
                <a:latin typeface="Times New Roman"/>
                <a:cs typeface="Times New Roman"/>
              </a:rPr>
              <a:t>  + </a:t>
            </a:r>
            <a:r>
              <a:rPr lang="en-US" sz="2800" dirty="0" smtClean="0">
                <a:latin typeface="Times New Roman"/>
                <a:cs typeface="Times New Roman"/>
              </a:rPr>
              <a:t>NaHCO</a:t>
            </a:r>
            <a:r>
              <a:rPr lang="en-US" sz="2800" baseline="-25000" dirty="0" smtClean="0">
                <a:latin typeface="Times New Roman"/>
                <a:cs typeface="Times New Roman"/>
              </a:rPr>
              <a:t>3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NaAlO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Al(OH)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NaAlO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dirty="0" err="1" smtClean="0">
                <a:latin typeface="Times New Roman"/>
                <a:cs typeface="Times New Roman"/>
              </a:rPr>
              <a:t>HCl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>
                <a:latin typeface="Times New Roman"/>
                <a:cs typeface="Times New Roman"/>
              </a:rPr>
              <a:t>+ </a:t>
            </a:r>
            <a:r>
              <a:rPr lang="en-US" sz="2800" dirty="0" smtClean="0">
                <a:latin typeface="Times New Roman"/>
                <a:cs typeface="Times New Roman"/>
              </a:rPr>
              <a:t>H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 smtClean="0">
                <a:latin typeface="Times New Roman"/>
                <a:cs typeface="Times New Roman"/>
              </a:rPr>
              <a:t>O </a:t>
            </a:r>
            <a:r>
              <a:rPr lang="en-US" sz="2800" dirty="0">
                <a:latin typeface="Times New Roman"/>
                <a:cs typeface="Times New Roman"/>
              </a:rPr>
              <a:t>→  Al(OH)</a:t>
            </a:r>
            <a:r>
              <a:rPr lang="en-US" sz="2800" baseline="-25000" dirty="0">
                <a:latin typeface="Times New Roman"/>
                <a:cs typeface="Times New Roman"/>
              </a:rPr>
              <a:t>3 ↓</a:t>
            </a:r>
            <a:r>
              <a:rPr lang="en-US" sz="2800" dirty="0">
                <a:latin typeface="Times New Roman"/>
                <a:cs typeface="Times New Roman"/>
              </a:rPr>
              <a:t>  + </a:t>
            </a:r>
            <a:r>
              <a:rPr lang="en-US" sz="2800" dirty="0" smtClean="0">
                <a:latin typeface="Times New Roman"/>
                <a:cs typeface="Times New Roman"/>
              </a:rPr>
              <a:t> </a:t>
            </a:r>
            <a:r>
              <a:rPr lang="en-US" sz="2800" dirty="0" err="1" smtClean="0">
                <a:latin typeface="Times New Roman"/>
                <a:cs typeface="Times New Roman"/>
              </a:rPr>
              <a:t>NaCl</a:t>
            </a:r>
            <a:endParaRPr lang="en-US" sz="2800" dirty="0" smtClean="0">
              <a:latin typeface="Times New Roman"/>
              <a:cs typeface="Times New Roman"/>
            </a:endParaRPr>
          </a:p>
          <a:p>
            <a:r>
              <a:rPr lang="en-US" sz="2800" dirty="0" smtClean="0">
                <a:latin typeface="Times New Roman"/>
                <a:cs typeface="Times New Roman"/>
              </a:rPr>
              <a:t>	Al(OH)</a:t>
            </a:r>
            <a:r>
              <a:rPr lang="en-US" sz="2800" baseline="-25000" dirty="0" smtClean="0">
                <a:latin typeface="Times New Roman"/>
                <a:cs typeface="Times New Roman"/>
              </a:rPr>
              <a:t>3</a:t>
            </a:r>
            <a:r>
              <a:rPr lang="en-US" sz="2800" dirty="0" smtClean="0">
                <a:latin typeface="Times New Roman"/>
                <a:cs typeface="Times New Roman"/>
              </a:rPr>
              <a:t> +  3HCl → AlCl</a:t>
            </a:r>
            <a:r>
              <a:rPr lang="en-US" sz="2800" baseline="-25000" dirty="0" smtClean="0">
                <a:latin typeface="Times New Roman"/>
                <a:cs typeface="Times New Roman"/>
              </a:rPr>
              <a:t>3 </a:t>
            </a:r>
            <a:r>
              <a:rPr lang="en-US" sz="2800" dirty="0" smtClean="0">
                <a:latin typeface="Times New Roman"/>
                <a:cs typeface="Times New Roman"/>
              </a:rPr>
              <a:t> +  </a:t>
            </a:r>
            <a:r>
              <a:rPr lang="en-US" sz="2800" dirty="0" smtClean="0">
                <a:latin typeface="Times New Roman"/>
                <a:cs typeface="Times New Roman"/>
              </a:rPr>
              <a:t>3H</a:t>
            </a:r>
            <a:r>
              <a:rPr lang="en-US" sz="2800" baseline="-25000" dirty="0" smtClean="0">
                <a:latin typeface="Times New Roman"/>
                <a:cs typeface="Times New Roman"/>
              </a:rPr>
              <a:t>2</a:t>
            </a:r>
            <a:r>
              <a:rPr lang="en-US" sz="2800" dirty="0" smtClean="0">
                <a:latin typeface="Times New Roman"/>
                <a:cs typeface="Times New Roman"/>
              </a:rPr>
              <a:t>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top bar swoosh revised"/>
          <p:cNvPicPr>
            <a:picLocks noChangeAspect="1" noChangeArrowheads="1"/>
          </p:cNvPicPr>
          <p:nvPr/>
        </p:nvPicPr>
        <p:blipFill>
          <a:blip r:embed="rId4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le 6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5270912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61686" y="19812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Mg </a:t>
            </a:r>
            <a:r>
              <a:rPr lang="en-US" sz="3200" i="0" dirty="0"/>
              <a:t>+ </a:t>
            </a:r>
            <a:r>
              <a:rPr lang="en-US" sz="3200" i="0" dirty="0" smtClean="0"/>
              <a:t> 4HNO</a:t>
            </a:r>
            <a:r>
              <a:rPr lang="en-US" sz="3200" i="0" baseline="-25000" dirty="0" smtClean="0"/>
              <a:t>3   </a:t>
            </a:r>
            <a:r>
              <a:rPr lang="en-US" sz="3200" i="0" dirty="0" smtClean="0"/>
              <a:t>   </a:t>
            </a:r>
            <a:r>
              <a:rPr lang="en-US" sz="3200" i="0" dirty="0" smtClean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</a:t>
            </a:r>
            <a:r>
              <a:rPr lang="en-US" sz="3200" i="0" dirty="0" smtClean="0"/>
              <a:t>     Mg(NO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 + 2NO</a:t>
            </a:r>
            <a:r>
              <a:rPr lang="en-US" sz="3200" i="0" baseline="-25000" dirty="0" smtClean="0"/>
              <a:t>2 </a:t>
            </a:r>
            <a:r>
              <a:rPr lang="en-US" sz="3200" i="0" dirty="0" smtClean="0"/>
              <a:t>+ 2H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7" name="Text Box 34"/>
          <p:cNvSpPr txBox="1">
            <a:spLocks noChangeArrowheads="1"/>
          </p:cNvSpPr>
          <p:nvPr/>
        </p:nvSpPr>
        <p:spPr bwMode="auto">
          <a:xfrm>
            <a:off x="2689678" y="2337375"/>
            <a:ext cx="89172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 smtClean="0"/>
              <a:t>đặc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1096771" y="353821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Mg = 3,6 / 24 = 0,15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1211" y="4876800"/>
            <a:ext cx="49329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en-US" sz="2800" dirty="0"/>
              <a:t>NO</a:t>
            </a:r>
            <a:r>
              <a:rPr lang="en-US" sz="2800" baseline="-25000" dirty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0,3 . 22,4 = 6,72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lít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457200" y="2838824"/>
            <a:ext cx="7315200" cy="523220"/>
            <a:chOff x="457200" y="4134224"/>
            <a:chExt cx="7315200" cy="523220"/>
          </a:xfrm>
        </p:grpSpPr>
        <p:sp>
          <p:nvSpPr>
            <p:cNvPr id="11" name="Rectangle 10"/>
            <p:cNvSpPr/>
            <p:nvPr/>
          </p:nvSpPr>
          <p:spPr>
            <a:xfrm>
              <a:off x="457200" y="4134224"/>
              <a:ext cx="7315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itchFamily="34" charset="0"/>
                  <a:cs typeface="Arial" pitchFamily="34" charset="0"/>
                </a:rPr>
                <a:t>0,15                                 0,15               0,3</a:t>
              </a:r>
              <a:endParaRPr lang="en-US" sz="2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>
              <a:off x="1371600" y="4419600"/>
              <a:ext cx="27432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Arrow Connector 13"/>
            <p:cNvCxnSpPr/>
            <p:nvPr/>
          </p:nvCxnSpPr>
          <p:spPr>
            <a:xfrm>
              <a:off x="5410200" y="4419600"/>
              <a:ext cx="11430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1063388" y="4131305"/>
            <a:ext cx="7631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800" dirty="0" smtClean="0"/>
              <a:t>Mg(NO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)</a:t>
            </a:r>
            <a:r>
              <a:rPr lang="en-US" sz="2800" baseline="-25000" dirty="0" smtClean="0"/>
              <a:t>2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0,15 . 148 = 22,2 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" y="143030"/>
            <a:ext cx="853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None/>
            </a:pPr>
            <a:r>
              <a:rPr lang="en-US" sz="28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5:</a:t>
            </a:r>
            <a:r>
              <a:rPr lang="nl-NL" sz="2800" b="1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Cho 3,6 gam magie tác dụng với dung dịc HNO</a:t>
            </a:r>
            <a:r>
              <a:rPr lang="pt-BR" sz="2800" baseline="-25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3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đặc, dư, tính khối lượng muối và thể tích khí NO</a:t>
            </a:r>
            <a:r>
              <a:rPr lang="pt-BR" sz="2800" baseline="-250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 (điều kiện tiêu chuẩn) thu được. </a:t>
            </a:r>
            <a:endParaRPr lang="en-US" sz="2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420181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0"/>
            <a:ext cx="8686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3,36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tan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HNO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1,344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lít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R?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khối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muối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được?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 = 56; Cu = 64; Al = 27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= 1; N = 14; O = 16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Box 33"/>
          <p:cNvSpPr txBox="1">
            <a:spLocks noChangeArrowheads="1"/>
          </p:cNvSpPr>
          <p:nvPr/>
        </p:nvSpPr>
        <p:spPr bwMode="auto">
          <a:xfrm>
            <a:off x="152400" y="2667000"/>
            <a:ext cx="89154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 i="1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i="0" dirty="0"/>
              <a:t>  </a:t>
            </a:r>
            <a:r>
              <a:rPr lang="en-US" sz="3200" i="0" dirty="0" smtClean="0"/>
              <a:t> </a:t>
            </a:r>
            <a:r>
              <a:rPr lang="en-US" sz="3200" i="0" dirty="0"/>
              <a:t>R</a:t>
            </a:r>
            <a:r>
              <a:rPr lang="en-US" sz="3200" i="0" dirty="0" smtClean="0"/>
              <a:t> </a:t>
            </a:r>
            <a:r>
              <a:rPr lang="en-US" sz="3200" i="0" dirty="0"/>
              <a:t>+ </a:t>
            </a:r>
            <a:r>
              <a:rPr lang="en-US" sz="3200" i="0" dirty="0" smtClean="0"/>
              <a:t> </a:t>
            </a:r>
            <a:r>
              <a:rPr lang="en-US" sz="3200" i="0" dirty="0"/>
              <a:t>4</a:t>
            </a:r>
            <a:r>
              <a:rPr lang="en-US" sz="3200" i="0" dirty="0" smtClean="0"/>
              <a:t>HNO</a:t>
            </a:r>
            <a:r>
              <a:rPr lang="en-US" sz="3200" i="0" baseline="-25000" dirty="0" smtClean="0"/>
              <a:t>3 </a:t>
            </a:r>
            <a:r>
              <a:rPr lang="en-US" sz="3200" i="0" baseline="-25000" dirty="0" err="1" smtClean="0"/>
              <a:t>loãng</a:t>
            </a:r>
            <a:r>
              <a:rPr lang="en-US" sz="3200" i="0" dirty="0" smtClean="0"/>
              <a:t>   </a:t>
            </a:r>
            <a:r>
              <a:rPr lang="en-US" sz="3200" i="0" dirty="0" smtClean="0">
                <a:sym typeface="Wingdings" panose="05000000000000000000" pitchFamily="2" charset="2"/>
              </a:rPr>
              <a:t></a:t>
            </a:r>
            <a:r>
              <a:rPr lang="en-US" sz="3200" i="0" dirty="0" smtClean="0"/>
              <a:t>   R(NO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)</a:t>
            </a:r>
            <a:r>
              <a:rPr lang="en-US" sz="3200" i="0" baseline="-25000" dirty="0" smtClean="0"/>
              <a:t>3</a:t>
            </a:r>
            <a:r>
              <a:rPr lang="en-US" sz="3200" i="0" dirty="0" smtClean="0"/>
              <a:t>  +  NO</a:t>
            </a:r>
            <a:r>
              <a:rPr lang="en-US" sz="3200" i="0" baseline="-25000" dirty="0" smtClean="0"/>
              <a:t> </a:t>
            </a:r>
            <a:r>
              <a:rPr lang="en-US" sz="3200" i="0" dirty="0" smtClean="0"/>
              <a:t>+ </a:t>
            </a:r>
            <a:r>
              <a:rPr lang="en-US" sz="3200" i="0" dirty="0"/>
              <a:t>2</a:t>
            </a:r>
            <a:r>
              <a:rPr lang="en-US" sz="3200" i="0" dirty="0" smtClean="0"/>
              <a:t>H</a:t>
            </a:r>
            <a:r>
              <a:rPr lang="en-US" sz="3200" i="0" baseline="-25000" dirty="0" smtClean="0"/>
              <a:t>2</a:t>
            </a:r>
            <a:r>
              <a:rPr lang="en-US" sz="3200" i="0" dirty="0" smtClean="0"/>
              <a:t>O </a:t>
            </a:r>
            <a:endParaRPr lang="en-US" sz="3200" i="0" dirty="0"/>
          </a:p>
        </p:txBody>
      </p:sp>
      <p:sp>
        <p:nvSpPr>
          <p:cNvPr id="7" name="Rectangle 6"/>
          <p:cNvSpPr/>
          <p:nvPr/>
        </p:nvSpPr>
        <p:spPr>
          <a:xfrm>
            <a:off x="1096771" y="3690610"/>
            <a:ext cx="76571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NO =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/ 22,4 = 1,344/22,4 = 0,06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22170" y="4267200"/>
            <a:ext cx="59644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US" sz="2800" baseline="-25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800" baseline="-25000" dirty="0" smtClean="0"/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m / n = 3,36 / 0,06 = 56 g/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mol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Vậy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R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Fe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304800" y="3210580"/>
            <a:ext cx="7315200" cy="523220"/>
            <a:chOff x="457200" y="4134224"/>
            <a:chExt cx="7315200" cy="523220"/>
          </a:xfrm>
        </p:grpSpPr>
        <p:sp>
          <p:nvSpPr>
            <p:cNvPr id="10" name="Rectangle 9"/>
            <p:cNvSpPr/>
            <p:nvPr/>
          </p:nvSpPr>
          <p:spPr>
            <a:xfrm>
              <a:off x="457200" y="4134224"/>
              <a:ext cx="73152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latin typeface="Arial" pitchFamily="34" charset="0"/>
                  <a:cs typeface="Arial" pitchFamily="34" charset="0"/>
                </a:rPr>
                <a:t>0,06                                  0,06              0,06</a:t>
              </a:r>
              <a:endParaRPr lang="en-US" sz="2800" dirty="0"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1752600" y="4395834"/>
              <a:ext cx="2133600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Arrow Connector 11"/>
            <p:cNvCxnSpPr/>
            <p:nvPr/>
          </p:nvCxnSpPr>
          <p:spPr>
            <a:xfrm>
              <a:off x="5867400" y="4395834"/>
              <a:ext cx="457200" cy="0"/>
            </a:xfrm>
            <a:prstGeom prst="straightConnector1">
              <a:avLst/>
            </a:prstGeom>
            <a:ln>
              <a:headEnd type="arrow" w="med" len="med"/>
              <a:tailEnd type="non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1122171" y="5344180"/>
            <a:ext cx="76317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m </a:t>
            </a:r>
            <a:r>
              <a:rPr lang="en-US" sz="2800" dirty="0" smtClean="0"/>
              <a:t>Fe(NO</a:t>
            </a:r>
            <a:r>
              <a:rPr lang="en-US" sz="2800" baseline="-25000" dirty="0" smtClean="0"/>
              <a:t>3</a:t>
            </a:r>
            <a:r>
              <a:rPr lang="en-US" sz="2800" dirty="0" smtClean="0"/>
              <a:t>)</a:t>
            </a:r>
            <a:r>
              <a:rPr lang="en-US" sz="2800" baseline="-25000" dirty="0"/>
              <a:t>3</a:t>
            </a:r>
            <a:r>
              <a:rPr lang="en-US" sz="2800" baseline="-25000" dirty="0" smtClean="0"/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 0,06 . 242 = 14,52 g</a:t>
            </a:r>
            <a:endParaRPr lang="en-US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11369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2961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130723"/>
            <a:ext cx="8534400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sau:</a:t>
            </a:r>
          </a:p>
          <a:p>
            <a:endParaRPr lang="vi-VN" sz="15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 Tính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học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kiềm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thổ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nhôm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=""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371600" y="4267200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5, 6, 7  </a:t>
            </a: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8,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6)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=""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566058" y="980182"/>
            <a:ext cx="766354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82. SẮT VÀ HỢP CHẤT CỦA SẮT</a:t>
            </a:r>
            <a:endParaRPr lang="en-US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=""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346075" y="2306637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304800" y="35814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955674" y="29337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1060405" y="2382837"/>
            <a:ext cx="708848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Sắt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525463" y="2324100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1025524" y="3505200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sắt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84188" y="35988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=""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955674" y="4038600"/>
            <a:ext cx="69691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20946</TotalTime>
  <Words>2988</Words>
  <Application>Microsoft Office PowerPoint</Application>
  <PresentationFormat>On-screen Show (4:3)</PresentationFormat>
  <Paragraphs>545</Paragraphs>
  <Slides>51</Slides>
  <Notes>41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Office Theme</vt:lpstr>
      <vt:lpstr>Default Design</vt:lpstr>
      <vt:lpstr>2_Office Theme</vt:lpstr>
      <vt:lpstr>1_Office Theme</vt:lpstr>
      <vt:lpstr>1_Default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1.5. Nước cứng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Windows User</cp:lastModifiedBy>
  <cp:revision>777</cp:revision>
  <dcterms:created xsi:type="dcterms:W3CDTF">2011-10-11T04:02:09Z</dcterms:created>
  <dcterms:modified xsi:type="dcterms:W3CDTF">2020-06-13T13:56:49Z</dcterms:modified>
</cp:coreProperties>
</file>